
<file path=[Content_Types].xml><?xml version="1.0" encoding="utf-8"?>
<Types xmlns="http://schemas.openxmlformats.org/package/2006/content-types">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ms-office.chartcolorstyle+xml" PartName="/ppt/charts/colors2.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2.xml"/>
  <Override ContentType="application/vnd.openxmlformats-officedocument.drawingml.chart+xml" PartName="/ppt/charts/chart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ms-office.chartstyle+xml" PartName="/ppt/charts/style2.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6858000" cx="12192000"/>
  <p:notesSz cx="6858000" cy="9144000"/>
  <p:embeddedFontLst>
    <p:embeddedFont>
      <p:font typeface="Play"/>
      <p:regular r:id="rId34"/>
      <p:bold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6" roundtripDataSignature="AMtx7mjIqvyCbAePAFVp4eO6a6hPQKZ1Q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786F2EF-40D4-4BEA-9417-1D0966D14EAA}">
  <a:tblStyle styleId="{B786F2EF-40D4-4BEA-9417-1D0966D14EAA}"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0CAC0B15-D2E4-47E5-A6AE-79E402B400F4}" styleName="Table_1">
    <a:wholeTbl>
      <a:tcTxStyle b="off" i="off">
        <a:font>
          <a:latin typeface="Aptos"/>
          <a:ea typeface="Aptos"/>
          <a:cs typeface="Aptos"/>
        </a:font>
        <a:schemeClr val="dk1"/>
      </a:tcTxStyle>
      <a:tcStyle>
        <a:tcBdr>
          <a:left>
            <a:ln cap="flat" cmpd="sng" w="12700">
              <a:solidFill>
                <a:schemeClr val="dk1"/>
              </a:solidFill>
              <a:prstDash val="solid"/>
              <a:round/>
              <a:headEnd len="sm" w="sm" type="none"/>
              <a:tailEnd len="sm" w="sm" type="none"/>
            </a:ln>
          </a:left>
          <a:right>
            <a:ln cap="flat" cmpd="sng" w="12700">
              <a:solidFill>
                <a:schemeClr val="dk1"/>
              </a:solidFill>
              <a:prstDash val="solid"/>
              <a:round/>
              <a:headEnd len="sm" w="sm" type="none"/>
              <a:tailEnd len="sm" w="sm" type="none"/>
            </a:ln>
          </a:right>
          <a:top>
            <a:ln cap="flat" cmpd="sng" w="12700">
              <a:solidFill>
                <a:schemeClr val="dk1"/>
              </a:solidFill>
              <a:prstDash val="solid"/>
              <a:round/>
              <a:headEnd len="sm" w="sm" type="none"/>
              <a:tailEnd len="sm" w="sm" type="none"/>
            </a:ln>
          </a:top>
          <a:bottom>
            <a:ln cap="flat" cmpd="sng" w="12700">
              <a:solidFill>
                <a:schemeClr val="dk1"/>
              </a:solidFill>
              <a:prstDash val="solid"/>
              <a:round/>
              <a:headEnd len="sm" w="sm" type="none"/>
              <a:tailEnd len="sm" w="sm" type="none"/>
            </a:ln>
          </a:bottom>
          <a:insideH>
            <a:ln cap="flat" cmpd="sng" w="12700">
              <a:solidFill>
                <a:schemeClr val="dk1"/>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chemeClr val="lt1"/>
          </a:solidFill>
        </a:fill>
      </a:tcStyle>
    </a:wholeTbl>
    <a:band1H>
      <a:tcTxStyle/>
      <a:tcStyle>
        <a:fill>
          <a:solidFill>
            <a:srgbClr val="E6E6E6"/>
          </a:solidFill>
        </a:fill>
      </a:tcStyle>
    </a:band1H>
    <a:band2H>
      <a:tcTxStyle/>
    </a:band2H>
    <a:band1V>
      <a:tcTxStyle/>
      <a:tcStyle>
        <a:fill>
          <a:solidFill>
            <a:srgbClr val="E6E6E6"/>
          </a:solidFill>
        </a:fill>
      </a:tcStyle>
    </a:band1V>
    <a:band2V>
      <a:tcTxStyle/>
    </a:band2V>
    <a:lastCol>
      <a:tcTxStyle b="on" i="off"/>
    </a:lastCol>
    <a:firstCol>
      <a:tcTxStyle b="on" i="off"/>
    </a:firstCol>
    <a:lastRow>
      <a:tcTxStyle b="on" i="off"/>
      <a:tcStyle>
        <a:tcBdr>
          <a:top>
            <a:ln cap="flat" cmpd="sng" w="50800">
              <a:solidFill>
                <a:schemeClr val="dk1"/>
              </a:solidFill>
              <a:prstDash val="solid"/>
              <a:round/>
              <a:headEnd len="sm" w="sm" type="none"/>
              <a:tailEnd len="sm" w="sm" type="none"/>
            </a:ln>
          </a:top>
        </a:tcBdr>
        <a:fill>
          <a:solidFill>
            <a:schemeClr val="lt1"/>
          </a:solidFill>
        </a:fill>
      </a:tcStyle>
    </a:lastRow>
    <a:seCell>
      <a:tcTxStyle/>
    </a:seCell>
    <a:swCell>
      <a:tcTxStyle/>
    </a:swCell>
    <a:firstRow>
      <a:tcTxStyle b="on" i="off">
        <a:font>
          <a:latin typeface="Aptos"/>
          <a:ea typeface="Aptos"/>
          <a:cs typeface="Aptos"/>
        </a:font>
        <a:schemeClr val="lt1"/>
      </a:tcTxStyle>
      <a:tcStyle>
        <a:fill>
          <a:solidFill>
            <a:schemeClr val="dk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Play-bold.fntdata"/><Relationship Id="rId12" Type="http://schemas.openxmlformats.org/officeDocument/2006/relationships/slide" Target="slides/slide7.xml"/><Relationship Id="rId34" Type="http://schemas.openxmlformats.org/officeDocument/2006/relationships/font" Target="fonts/Play-regular.fntdata"/><Relationship Id="rId15" Type="http://schemas.openxmlformats.org/officeDocument/2006/relationships/slide" Target="slides/slide10.xml"/><Relationship Id="rId14" Type="http://schemas.openxmlformats.org/officeDocument/2006/relationships/slide" Target="slides/slide9.xml"/><Relationship Id="rId36" Type="http://customschemas.google.com/relationships/presentationmetadata" Target="meta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663273829565555"/>
          <c:y val="3.6304563226153462E-2"/>
          <c:w val="0.67768395166200335"/>
          <c:h val="0.87543908743171783"/>
        </c:manualLayout>
      </c:layout>
      <c:barChart>
        <c:barDir val="col"/>
        <c:grouping val="percentStacked"/>
        <c:varyColors val="0"/>
        <c:ser>
          <c:idx val="0"/>
          <c:order val="0"/>
          <c:tx>
            <c:strRef>
              <c:f>Sheet1!$B$1</c:f>
              <c:strCache>
                <c:ptCount val="1"/>
                <c:pt idx="0">
                  <c:v>Malaria</c:v>
                </c:pt>
              </c:strCache>
            </c:strRef>
          </c:tx>
          <c:spPr>
            <a:solidFill>
              <a:schemeClr val="accent4"/>
            </a:solidFill>
            <a:ln>
              <a:noFill/>
            </a:ln>
            <a:effectLst/>
          </c:spPr>
          <c:invertIfNegative val="0"/>
          <c:cat>
            <c:strRef>
              <c:f>Sheet1!$A$2</c:f>
              <c:strCache>
                <c:ptCount val="1"/>
                <c:pt idx="0">
                  <c:v>National</c:v>
                </c:pt>
              </c:strCache>
            </c:strRef>
          </c:cat>
          <c:val>
            <c:numRef>
              <c:f>Sheet1!$B$2</c:f>
              <c:numCache>
                <c:formatCode>General</c:formatCode>
                <c:ptCount val="1"/>
                <c:pt idx="0">
                  <c:v>19998.6938195</c:v>
                </c:pt>
              </c:numCache>
            </c:numRef>
          </c:val>
          <c:extLst>
            <c:ext xmlns:c16="http://schemas.microsoft.com/office/drawing/2014/chart" uri="{C3380CC4-5D6E-409C-BE32-E72D297353CC}">
              <c16:uniqueId val="{00000000-C452-4235-B3FB-DABCC5FAE4AA}"/>
            </c:ext>
          </c:extLst>
        </c:ser>
        <c:ser>
          <c:idx val="1"/>
          <c:order val="1"/>
          <c:tx>
            <c:strRef>
              <c:f>Sheet1!$C$1</c:f>
              <c:strCache>
                <c:ptCount val="1"/>
                <c:pt idx="0">
                  <c:v>Diarrheal</c:v>
                </c:pt>
              </c:strCache>
            </c:strRef>
          </c:tx>
          <c:spPr>
            <a:solidFill>
              <a:srgbClr val="92D050"/>
            </a:solidFill>
            <a:ln>
              <a:noFill/>
            </a:ln>
            <a:effectLst/>
          </c:spPr>
          <c:invertIfNegative val="0"/>
          <c:cat>
            <c:strRef>
              <c:f>Sheet1!$A$2</c:f>
              <c:strCache>
                <c:ptCount val="1"/>
                <c:pt idx="0">
                  <c:v>National</c:v>
                </c:pt>
              </c:strCache>
            </c:strRef>
          </c:cat>
          <c:val>
            <c:numRef>
              <c:f>Sheet1!$C$2</c:f>
              <c:numCache>
                <c:formatCode>General</c:formatCode>
                <c:ptCount val="1"/>
                <c:pt idx="0">
                  <c:v>14997.2419522</c:v>
                </c:pt>
              </c:numCache>
            </c:numRef>
          </c:val>
          <c:extLst>
            <c:ext xmlns:c16="http://schemas.microsoft.com/office/drawing/2014/chart" uri="{C3380CC4-5D6E-409C-BE32-E72D297353CC}">
              <c16:uniqueId val="{00000001-C452-4235-B3FB-DABCC5FAE4AA}"/>
            </c:ext>
          </c:extLst>
        </c:ser>
        <c:ser>
          <c:idx val="2"/>
          <c:order val="2"/>
          <c:tx>
            <c:strRef>
              <c:f>Sheet1!$D$1</c:f>
              <c:strCache>
                <c:ptCount val="1"/>
                <c:pt idx="0">
                  <c:v>Lower respiratory</c:v>
                </c:pt>
              </c:strCache>
            </c:strRef>
          </c:tx>
          <c:spPr>
            <a:solidFill>
              <a:schemeClr val="accent3"/>
            </a:solidFill>
            <a:ln>
              <a:noFill/>
            </a:ln>
            <a:effectLst/>
          </c:spPr>
          <c:invertIfNegative val="0"/>
          <c:cat>
            <c:strRef>
              <c:f>Sheet1!$A$2</c:f>
              <c:strCache>
                <c:ptCount val="1"/>
                <c:pt idx="0">
                  <c:v>National</c:v>
                </c:pt>
              </c:strCache>
            </c:strRef>
          </c:cat>
          <c:val>
            <c:numRef>
              <c:f>Sheet1!$D$2</c:f>
              <c:numCache>
                <c:formatCode>General</c:formatCode>
                <c:ptCount val="1"/>
                <c:pt idx="0">
                  <c:v>20030.444955399998</c:v>
                </c:pt>
              </c:numCache>
            </c:numRef>
          </c:val>
          <c:extLst>
            <c:ext xmlns:c16="http://schemas.microsoft.com/office/drawing/2014/chart" uri="{C3380CC4-5D6E-409C-BE32-E72D297353CC}">
              <c16:uniqueId val="{00000002-C452-4235-B3FB-DABCC5FAE4AA}"/>
            </c:ext>
          </c:extLst>
        </c:ser>
        <c:ser>
          <c:idx val="3"/>
          <c:order val="3"/>
          <c:tx>
            <c:strRef>
              <c:f>Sheet1!$E$1</c:f>
              <c:strCache>
                <c:ptCount val="1"/>
                <c:pt idx="0">
                  <c:v>Preterm birth</c:v>
                </c:pt>
              </c:strCache>
            </c:strRef>
          </c:tx>
          <c:spPr>
            <a:solidFill>
              <a:schemeClr val="accent2"/>
            </a:solidFill>
            <a:ln>
              <a:noFill/>
            </a:ln>
            <a:effectLst/>
          </c:spPr>
          <c:invertIfNegative val="0"/>
          <c:cat>
            <c:strRef>
              <c:f>Sheet1!$A$2</c:f>
              <c:strCache>
                <c:ptCount val="1"/>
                <c:pt idx="0">
                  <c:v>National</c:v>
                </c:pt>
              </c:strCache>
            </c:strRef>
          </c:cat>
          <c:val>
            <c:numRef>
              <c:f>Sheet1!$E$2</c:f>
              <c:numCache>
                <c:formatCode>General</c:formatCode>
                <c:ptCount val="1"/>
                <c:pt idx="0">
                  <c:v>12167.0963084</c:v>
                </c:pt>
              </c:numCache>
            </c:numRef>
          </c:val>
          <c:extLst>
            <c:ext xmlns:c16="http://schemas.microsoft.com/office/drawing/2014/chart" uri="{C3380CC4-5D6E-409C-BE32-E72D297353CC}">
              <c16:uniqueId val="{00000003-C452-4235-B3FB-DABCC5FAE4AA}"/>
            </c:ext>
          </c:extLst>
        </c:ser>
        <c:ser>
          <c:idx val="4"/>
          <c:order val="4"/>
          <c:tx>
            <c:strRef>
              <c:f>Sheet1!$F$1</c:f>
              <c:strCache>
                <c:ptCount val="1"/>
                <c:pt idx="0">
                  <c:v>Birth asphyxia</c:v>
                </c:pt>
              </c:strCache>
            </c:strRef>
          </c:tx>
          <c:spPr>
            <a:solidFill>
              <a:schemeClr val="accent5"/>
            </a:solidFill>
            <a:ln>
              <a:noFill/>
            </a:ln>
            <a:effectLst/>
          </c:spPr>
          <c:invertIfNegative val="0"/>
          <c:cat>
            <c:strRef>
              <c:f>Sheet1!$A$2</c:f>
              <c:strCache>
                <c:ptCount val="1"/>
                <c:pt idx="0">
                  <c:v>National</c:v>
                </c:pt>
              </c:strCache>
            </c:strRef>
          </c:cat>
          <c:val>
            <c:numRef>
              <c:f>Sheet1!$F$2</c:f>
              <c:numCache>
                <c:formatCode>General</c:formatCode>
                <c:ptCount val="1"/>
                <c:pt idx="0">
                  <c:v>18333.815495399998</c:v>
                </c:pt>
              </c:numCache>
            </c:numRef>
          </c:val>
          <c:extLst>
            <c:ext xmlns:c16="http://schemas.microsoft.com/office/drawing/2014/chart" uri="{C3380CC4-5D6E-409C-BE32-E72D297353CC}">
              <c16:uniqueId val="{00000004-C452-4235-B3FB-DABCC5FAE4AA}"/>
            </c:ext>
          </c:extLst>
        </c:ser>
        <c:ser>
          <c:idx val="5"/>
          <c:order val="5"/>
          <c:tx>
            <c:strRef>
              <c:f>Sheet1!$G$1</c:f>
              <c:strCache>
                <c:ptCount val="1"/>
                <c:pt idx="0">
                  <c:v>Neonatal infection</c:v>
                </c:pt>
              </c:strCache>
            </c:strRef>
          </c:tx>
          <c:spPr>
            <a:solidFill>
              <a:schemeClr val="accent6"/>
            </a:solidFill>
            <a:ln>
              <a:noFill/>
            </a:ln>
            <a:effectLst/>
          </c:spPr>
          <c:invertIfNegative val="0"/>
          <c:cat>
            <c:strRef>
              <c:f>Sheet1!$A$2</c:f>
              <c:strCache>
                <c:ptCount val="1"/>
                <c:pt idx="0">
                  <c:v>National</c:v>
                </c:pt>
              </c:strCache>
            </c:strRef>
          </c:cat>
          <c:val>
            <c:numRef>
              <c:f>Sheet1!$G$2</c:f>
              <c:numCache>
                <c:formatCode>General</c:formatCode>
                <c:ptCount val="1"/>
                <c:pt idx="0">
                  <c:v>12561.061699</c:v>
                </c:pt>
              </c:numCache>
            </c:numRef>
          </c:val>
          <c:extLst>
            <c:ext xmlns:c16="http://schemas.microsoft.com/office/drawing/2014/chart" uri="{C3380CC4-5D6E-409C-BE32-E72D297353CC}">
              <c16:uniqueId val="{00000005-C452-4235-B3FB-DABCC5FAE4AA}"/>
            </c:ext>
          </c:extLst>
        </c:ser>
        <c:dLbls>
          <c:showLegendKey val="0"/>
          <c:showVal val="0"/>
          <c:showCatName val="0"/>
          <c:showSerName val="0"/>
          <c:showPercent val="0"/>
          <c:showBubbleSize val="0"/>
        </c:dLbls>
        <c:gapWidth val="75"/>
        <c:overlap val="100"/>
        <c:axId val="376530904"/>
        <c:axId val="376531560"/>
      </c:barChart>
      <c:catAx>
        <c:axId val="376530904"/>
        <c:scaling>
          <c:orientation val="minMax"/>
        </c:scaling>
        <c:delete val="0"/>
        <c:axPos val="b"/>
        <c:numFmt formatCode="General" sourceLinked="1"/>
        <c:majorTickMark val="out"/>
        <c:minorTickMark val="none"/>
        <c:tickLblPos val="nextTo"/>
        <c:spPr>
          <a:noFill/>
          <a:ln w="9525" cap="flat" cmpd="sng" algn="ctr">
            <a:solidFill>
              <a:schemeClr val="accent6"/>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76531560"/>
        <c:crosses val="autoZero"/>
        <c:auto val="1"/>
        <c:lblAlgn val="ctr"/>
        <c:lblOffset val="100"/>
        <c:noMultiLvlLbl val="0"/>
      </c:catAx>
      <c:valAx>
        <c:axId val="376531560"/>
        <c:scaling>
          <c:orientation val="minMax"/>
        </c:scaling>
        <c:delete val="0"/>
        <c:axPos val="l"/>
        <c:numFmt formatCode="0%" sourceLinked="1"/>
        <c:majorTickMark val="out"/>
        <c:minorTickMark val="none"/>
        <c:tickLblPos val="nextTo"/>
        <c:spPr>
          <a:noFill/>
          <a:ln>
            <a:solidFill>
              <a:schemeClr val="accent6"/>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76530904"/>
        <c:crosses val="autoZero"/>
        <c:crossBetween val="between"/>
        <c:majorUnit val="0.2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HIV/AIDS</c:v>
                </c:pt>
              </c:strCache>
            </c:strRef>
          </c:tx>
          <c:spPr>
            <a:solidFill>
              <a:schemeClr val="accent4"/>
            </a:solidFill>
            <a:ln>
              <a:noFill/>
            </a:ln>
            <a:effectLst/>
          </c:spPr>
          <c:invertIfNegative val="0"/>
          <c:cat>
            <c:strRef>
              <c:f>Sheet1!$A$2:$A$19</c:f>
              <c:strCache>
                <c:ptCount val="18"/>
                <c:pt idx="0">
                  <c:v>National</c:v>
                </c:pt>
                <c:pt idx="1">
                  <c:v>National (future)</c:v>
                </c:pt>
                <c:pt idx="2">
                  <c:v>Ashanti </c:v>
                </c:pt>
                <c:pt idx="3">
                  <c:v>Brong-Ahafo </c:v>
                </c:pt>
                <c:pt idx="4">
                  <c:v>Central </c:v>
                </c:pt>
                <c:pt idx="5">
                  <c:v>Eastern </c:v>
                </c:pt>
                <c:pt idx="6">
                  <c:v>Greater Accra </c:v>
                </c:pt>
                <c:pt idx="7">
                  <c:v>Northern </c:v>
                </c:pt>
                <c:pt idx="8">
                  <c:v>Upper East </c:v>
                </c:pt>
                <c:pt idx="9">
                  <c:v>Upper West </c:v>
                </c:pt>
                <c:pt idx="10">
                  <c:v>Volta </c:v>
                </c:pt>
                <c:pt idx="11">
                  <c:v>Western </c:v>
                </c:pt>
                <c:pt idx="12">
                  <c:v>Western North </c:v>
                </c:pt>
                <c:pt idx="13">
                  <c:v>Oti </c:v>
                </c:pt>
                <c:pt idx="14">
                  <c:v>Ahafo </c:v>
                </c:pt>
                <c:pt idx="15">
                  <c:v>Bono </c:v>
                </c:pt>
                <c:pt idx="16">
                  <c:v>Bono East </c:v>
                </c:pt>
                <c:pt idx="17">
                  <c:v>Savannah </c:v>
                </c:pt>
              </c:strCache>
            </c:strRef>
          </c:cat>
          <c:val>
            <c:numRef>
              <c:f>Sheet1!$B$2:$B$19</c:f>
              <c:numCache>
                <c:formatCode>General</c:formatCode>
                <c:ptCount val="18"/>
                <c:pt idx="0">
                  <c:v>19998.6938195</c:v>
                </c:pt>
                <c:pt idx="1">
                  <c:v>5601.0905530037817</c:v>
                </c:pt>
                <c:pt idx="2">
                  <c:v>5040.981497703403</c:v>
                </c:pt>
                <c:pt idx="3">
                  <c:v>1988.3871463163423</c:v>
                </c:pt>
                <c:pt idx="4">
                  <c:v>5601.0905530037817</c:v>
                </c:pt>
                <c:pt idx="5">
                  <c:v>812.15813018554843</c:v>
                </c:pt>
                <c:pt idx="6">
                  <c:v>1792.3489769612099</c:v>
                </c:pt>
                <c:pt idx="7">
                  <c:v>3640.7088594524575</c:v>
                </c:pt>
                <c:pt idx="8">
                  <c:v>280.05452765018913</c:v>
                </c:pt>
                <c:pt idx="9">
                  <c:v>128.82508271908696</c:v>
                </c:pt>
                <c:pt idx="10">
                  <c:v>336.06543318022688</c:v>
                </c:pt>
                <c:pt idx="11">
                  <c:v>140.02726382509454</c:v>
                </c:pt>
                <c:pt idx="12">
                  <c:v>238.04634850266075</c:v>
                </c:pt>
                <c:pt idx="13">
                  <c:v>1792.3489769612099</c:v>
                </c:pt>
                <c:pt idx="14">
                  <c:v>3640.7088594524575</c:v>
                </c:pt>
                <c:pt idx="15">
                  <c:v>336.06543318022688</c:v>
                </c:pt>
                <c:pt idx="16">
                  <c:v>140.02726382509454</c:v>
                </c:pt>
                <c:pt idx="17">
                  <c:v>1988.3871463163423</c:v>
                </c:pt>
              </c:numCache>
            </c:numRef>
          </c:val>
          <c:extLst>
            <c:ext xmlns:c16="http://schemas.microsoft.com/office/drawing/2014/chart" uri="{C3380CC4-5D6E-409C-BE32-E72D297353CC}">
              <c16:uniqueId val="{00000000-0AD5-4831-A6C4-64D6026AFC40}"/>
            </c:ext>
          </c:extLst>
        </c:ser>
        <c:ser>
          <c:idx val="1"/>
          <c:order val="1"/>
          <c:tx>
            <c:strRef>
              <c:f>Sheet1!$C$1</c:f>
              <c:strCache>
                <c:ptCount val="1"/>
                <c:pt idx="0">
                  <c:v>Diarrheal</c:v>
                </c:pt>
              </c:strCache>
            </c:strRef>
          </c:tx>
          <c:spPr>
            <a:solidFill>
              <a:srgbClr val="A7BF39"/>
            </a:solidFill>
            <a:ln>
              <a:noFill/>
            </a:ln>
            <a:effectLst/>
          </c:spPr>
          <c:invertIfNegative val="0"/>
          <c:cat>
            <c:strRef>
              <c:f>Sheet1!$A$2:$A$19</c:f>
              <c:strCache>
                <c:ptCount val="18"/>
                <c:pt idx="0">
                  <c:v>National</c:v>
                </c:pt>
                <c:pt idx="1">
                  <c:v>National (future)</c:v>
                </c:pt>
                <c:pt idx="2">
                  <c:v>Ashanti </c:v>
                </c:pt>
                <c:pt idx="3">
                  <c:v>Brong-Ahafo </c:v>
                </c:pt>
                <c:pt idx="4">
                  <c:v>Central </c:v>
                </c:pt>
                <c:pt idx="5">
                  <c:v>Eastern </c:v>
                </c:pt>
                <c:pt idx="6">
                  <c:v>Greater Accra </c:v>
                </c:pt>
                <c:pt idx="7">
                  <c:v>Northern </c:v>
                </c:pt>
                <c:pt idx="8">
                  <c:v>Upper East </c:v>
                </c:pt>
                <c:pt idx="9">
                  <c:v>Upper West </c:v>
                </c:pt>
                <c:pt idx="10">
                  <c:v>Volta </c:v>
                </c:pt>
                <c:pt idx="11">
                  <c:v>Western </c:v>
                </c:pt>
                <c:pt idx="12">
                  <c:v>Western North </c:v>
                </c:pt>
                <c:pt idx="13">
                  <c:v>Oti </c:v>
                </c:pt>
                <c:pt idx="14">
                  <c:v>Ahafo </c:v>
                </c:pt>
                <c:pt idx="15">
                  <c:v>Bono </c:v>
                </c:pt>
                <c:pt idx="16">
                  <c:v>Bono East </c:v>
                </c:pt>
                <c:pt idx="17">
                  <c:v>Savannah </c:v>
                </c:pt>
              </c:strCache>
            </c:strRef>
          </c:cat>
          <c:val>
            <c:numRef>
              <c:f>Sheet1!$C$2:$C$19</c:f>
              <c:numCache>
                <c:formatCode>General</c:formatCode>
                <c:ptCount val="18"/>
                <c:pt idx="0">
                  <c:v>14997.2419522</c:v>
                </c:pt>
                <c:pt idx="1">
                  <c:v>4234.966630268641</c:v>
                </c:pt>
                <c:pt idx="2">
                  <c:v>5618.5177749354662</c:v>
                </c:pt>
                <c:pt idx="3">
                  <c:v>3967.7495335494964</c:v>
                </c:pt>
                <c:pt idx="4">
                  <c:v>4234.966630268641</c:v>
                </c:pt>
                <c:pt idx="5">
                  <c:v>311.97047999897399</c:v>
                </c:pt>
                <c:pt idx="6">
                  <c:v>178.39818899768935</c:v>
                </c:pt>
                <c:pt idx="7">
                  <c:v>177.40155968282122</c:v>
                </c:pt>
                <c:pt idx="8">
                  <c:v>198.91602860351867</c:v>
                </c:pt>
                <c:pt idx="9">
                  <c:v>146.1818062710702</c:v>
                </c:pt>
                <c:pt idx="10">
                  <c:v>72.513521807330605</c:v>
                </c:pt>
                <c:pt idx="11">
                  <c:v>27.444209077356032</c:v>
                </c:pt>
                <c:pt idx="12">
                  <c:v>63.182219007634998</c:v>
                </c:pt>
                <c:pt idx="13">
                  <c:v>178.39818899768935</c:v>
                </c:pt>
                <c:pt idx="14">
                  <c:v>177.40155968282122</c:v>
                </c:pt>
                <c:pt idx="15">
                  <c:v>72.513521807330605</c:v>
                </c:pt>
                <c:pt idx="16">
                  <c:v>27.444209077356032</c:v>
                </c:pt>
                <c:pt idx="17">
                  <c:v>3967.7495335494964</c:v>
                </c:pt>
              </c:numCache>
            </c:numRef>
          </c:val>
          <c:extLst>
            <c:ext xmlns:c16="http://schemas.microsoft.com/office/drawing/2014/chart" uri="{C3380CC4-5D6E-409C-BE32-E72D297353CC}">
              <c16:uniqueId val="{00000001-0AD5-4831-A6C4-64D6026AFC40}"/>
            </c:ext>
          </c:extLst>
        </c:ser>
        <c:ser>
          <c:idx val="2"/>
          <c:order val="2"/>
          <c:tx>
            <c:strRef>
              <c:f>Sheet1!$D$1</c:f>
              <c:strCache>
                <c:ptCount val="1"/>
                <c:pt idx="0">
                  <c:v>Lower respiratory</c:v>
                </c:pt>
              </c:strCache>
            </c:strRef>
          </c:tx>
          <c:spPr>
            <a:solidFill>
              <a:schemeClr val="accent3"/>
            </a:solidFill>
            <a:ln>
              <a:noFill/>
            </a:ln>
            <a:effectLst/>
          </c:spPr>
          <c:invertIfNegative val="0"/>
          <c:cat>
            <c:strRef>
              <c:f>Sheet1!$A$2:$A$19</c:f>
              <c:strCache>
                <c:ptCount val="18"/>
                <c:pt idx="0">
                  <c:v>National</c:v>
                </c:pt>
                <c:pt idx="1">
                  <c:v>National (future)</c:v>
                </c:pt>
                <c:pt idx="2">
                  <c:v>Ashanti </c:v>
                </c:pt>
                <c:pt idx="3">
                  <c:v>Brong-Ahafo </c:v>
                </c:pt>
                <c:pt idx="4">
                  <c:v>Central </c:v>
                </c:pt>
                <c:pt idx="5">
                  <c:v>Eastern </c:v>
                </c:pt>
                <c:pt idx="6">
                  <c:v>Greater Accra </c:v>
                </c:pt>
                <c:pt idx="7">
                  <c:v>Northern </c:v>
                </c:pt>
                <c:pt idx="8">
                  <c:v>Upper East </c:v>
                </c:pt>
                <c:pt idx="9">
                  <c:v>Upper West </c:v>
                </c:pt>
                <c:pt idx="10">
                  <c:v>Volta </c:v>
                </c:pt>
                <c:pt idx="11">
                  <c:v>Western </c:v>
                </c:pt>
                <c:pt idx="12">
                  <c:v>Western North </c:v>
                </c:pt>
                <c:pt idx="13">
                  <c:v>Oti </c:v>
                </c:pt>
                <c:pt idx="14">
                  <c:v>Ahafo </c:v>
                </c:pt>
                <c:pt idx="15">
                  <c:v>Bono </c:v>
                </c:pt>
                <c:pt idx="16">
                  <c:v>Bono East </c:v>
                </c:pt>
                <c:pt idx="17">
                  <c:v>Savannah </c:v>
                </c:pt>
              </c:strCache>
            </c:strRef>
          </c:cat>
          <c:val>
            <c:numRef>
              <c:f>Sheet1!$D$2:$D$19</c:f>
              <c:numCache>
                <c:formatCode>General</c:formatCode>
                <c:ptCount val="18"/>
                <c:pt idx="0">
                  <c:v>20030.444955399998</c:v>
                </c:pt>
                <c:pt idx="1">
                  <c:v>5415.3510470383835</c:v>
                </c:pt>
                <c:pt idx="2">
                  <c:v>9490.460405495849</c:v>
                </c:pt>
                <c:pt idx="3">
                  <c:v>4064.6889443084006</c:v>
                </c:pt>
                <c:pt idx="4">
                  <c:v>5415.3510470383835</c:v>
                </c:pt>
                <c:pt idx="5">
                  <c:v>290.76650251253318</c:v>
                </c:pt>
                <c:pt idx="6">
                  <c:v>235.46192461570351</c:v>
                </c:pt>
                <c:pt idx="7">
                  <c:v>145.90975082310428</c:v>
                </c:pt>
                <c:pt idx="8">
                  <c:v>198.62295852345002</c:v>
                </c:pt>
                <c:pt idx="9">
                  <c:v>83.196275759638766</c:v>
                </c:pt>
                <c:pt idx="10">
                  <c:v>48.693438454064093</c:v>
                </c:pt>
                <c:pt idx="11">
                  <c:v>5.6229443052683923</c:v>
                </c:pt>
                <c:pt idx="12">
                  <c:v>51.67076356361089</c:v>
                </c:pt>
                <c:pt idx="13">
                  <c:v>235.46192461570351</c:v>
                </c:pt>
                <c:pt idx="14">
                  <c:v>145.90975082310428</c:v>
                </c:pt>
                <c:pt idx="15">
                  <c:v>48.693438454064093</c:v>
                </c:pt>
                <c:pt idx="16">
                  <c:v>5.6229443052683923</c:v>
                </c:pt>
                <c:pt idx="17">
                  <c:v>4064.6889443084006</c:v>
                </c:pt>
              </c:numCache>
            </c:numRef>
          </c:val>
          <c:extLst>
            <c:ext xmlns:c16="http://schemas.microsoft.com/office/drawing/2014/chart" uri="{C3380CC4-5D6E-409C-BE32-E72D297353CC}">
              <c16:uniqueId val="{00000002-0AD5-4831-A6C4-64D6026AFC40}"/>
            </c:ext>
          </c:extLst>
        </c:ser>
        <c:ser>
          <c:idx val="3"/>
          <c:order val="3"/>
          <c:tx>
            <c:strRef>
              <c:f>Sheet1!$E$1</c:f>
              <c:strCache>
                <c:ptCount val="1"/>
                <c:pt idx="0">
                  <c:v>Preterm birth</c:v>
                </c:pt>
              </c:strCache>
            </c:strRef>
          </c:tx>
          <c:spPr>
            <a:solidFill>
              <a:schemeClr val="accent2"/>
            </a:solidFill>
            <a:ln>
              <a:noFill/>
            </a:ln>
            <a:effectLst/>
          </c:spPr>
          <c:invertIfNegative val="0"/>
          <c:cat>
            <c:strRef>
              <c:f>Sheet1!$A$2:$A$19</c:f>
              <c:strCache>
                <c:ptCount val="18"/>
                <c:pt idx="0">
                  <c:v>National</c:v>
                </c:pt>
                <c:pt idx="1">
                  <c:v>National (future)</c:v>
                </c:pt>
                <c:pt idx="2">
                  <c:v>Ashanti </c:v>
                </c:pt>
                <c:pt idx="3">
                  <c:v>Brong-Ahafo </c:v>
                </c:pt>
                <c:pt idx="4">
                  <c:v>Central </c:v>
                </c:pt>
                <c:pt idx="5">
                  <c:v>Eastern </c:v>
                </c:pt>
                <c:pt idx="6">
                  <c:v>Greater Accra </c:v>
                </c:pt>
                <c:pt idx="7">
                  <c:v>Northern </c:v>
                </c:pt>
                <c:pt idx="8">
                  <c:v>Upper East </c:v>
                </c:pt>
                <c:pt idx="9">
                  <c:v>Upper West </c:v>
                </c:pt>
                <c:pt idx="10">
                  <c:v>Volta </c:v>
                </c:pt>
                <c:pt idx="11">
                  <c:v>Western </c:v>
                </c:pt>
                <c:pt idx="12">
                  <c:v>Western North </c:v>
                </c:pt>
                <c:pt idx="13">
                  <c:v>Oti </c:v>
                </c:pt>
                <c:pt idx="14">
                  <c:v>Ahafo </c:v>
                </c:pt>
                <c:pt idx="15">
                  <c:v>Bono </c:v>
                </c:pt>
                <c:pt idx="16">
                  <c:v>Bono East </c:v>
                </c:pt>
                <c:pt idx="17">
                  <c:v>Savannah </c:v>
                </c:pt>
              </c:strCache>
            </c:strRef>
          </c:cat>
          <c:val>
            <c:numRef>
              <c:f>Sheet1!$E$2:$E$19</c:f>
              <c:numCache>
                <c:formatCode>General</c:formatCode>
                <c:ptCount val="18"/>
                <c:pt idx="0">
                  <c:v>12167.0963084</c:v>
                </c:pt>
                <c:pt idx="1">
                  <c:v>2721.3925161659067</c:v>
                </c:pt>
                <c:pt idx="2">
                  <c:v>4723.9394132506295</c:v>
                </c:pt>
                <c:pt idx="3">
                  <c:v>2382.1166664578186</c:v>
                </c:pt>
                <c:pt idx="4">
                  <c:v>2721.3925161659067</c:v>
                </c:pt>
                <c:pt idx="5">
                  <c:v>1339.7540108437447</c:v>
                </c:pt>
                <c:pt idx="6">
                  <c:v>418.20392037051261</c:v>
                </c:pt>
                <c:pt idx="7">
                  <c:v>73.060658079650267</c:v>
                </c:pt>
                <c:pt idx="8">
                  <c:v>285.9997327843937</c:v>
                </c:pt>
                <c:pt idx="9">
                  <c:v>114.19744142870115</c:v>
                </c:pt>
                <c:pt idx="10">
                  <c:v>37.169524814160823</c:v>
                </c:pt>
                <c:pt idx="11">
                  <c:v>32.693388209731864</c:v>
                </c:pt>
                <c:pt idx="12">
                  <c:v>38.569035994751715</c:v>
                </c:pt>
                <c:pt idx="13">
                  <c:v>418.20392037051261</c:v>
                </c:pt>
                <c:pt idx="14">
                  <c:v>73.060658079650267</c:v>
                </c:pt>
                <c:pt idx="15">
                  <c:v>37.169524814160823</c:v>
                </c:pt>
                <c:pt idx="16">
                  <c:v>32.693388209731864</c:v>
                </c:pt>
                <c:pt idx="17">
                  <c:v>2382.1166664578186</c:v>
                </c:pt>
              </c:numCache>
            </c:numRef>
          </c:val>
          <c:extLst>
            <c:ext xmlns:c16="http://schemas.microsoft.com/office/drawing/2014/chart" uri="{C3380CC4-5D6E-409C-BE32-E72D297353CC}">
              <c16:uniqueId val="{00000003-0AD5-4831-A6C4-64D6026AFC40}"/>
            </c:ext>
          </c:extLst>
        </c:ser>
        <c:ser>
          <c:idx val="4"/>
          <c:order val="4"/>
          <c:tx>
            <c:strRef>
              <c:f>Sheet1!$F$1</c:f>
              <c:strCache>
                <c:ptCount val="1"/>
                <c:pt idx="0">
                  <c:v>Birth asphyxia</c:v>
                </c:pt>
              </c:strCache>
            </c:strRef>
          </c:tx>
          <c:spPr>
            <a:solidFill>
              <a:schemeClr val="accent5"/>
            </a:solidFill>
            <a:ln>
              <a:noFill/>
            </a:ln>
            <a:effectLst/>
          </c:spPr>
          <c:invertIfNegative val="0"/>
          <c:cat>
            <c:strRef>
              <c:f>Sheet1!$A$2:$A$19</c:f>
              <c:strCache>
                <c:ptCount val="18"/>
                <c:pt idx="0">
                  <c:v>National</c:v>
                </c:pt>
                <c:pt idx="1">
                  <c:v>National (future)</c:v>
                </c:pt>
                <c:pt idx="2">
                  <c:v>Ashanti </c:v>
                </c:pt>
                <c:pt idx="3">
                  <c:v>Brong-Ahafo </c:v>
                </c:pt>
                <c:pt idx="4">
                  <c:v>Central </c:v>
                </c:pt>
                <c:pt idx="5">
                  <c:v>Eastern </c:v>
                </c:pt>
                <c:pt idx="6">
                  <c:v>Greater Accra </c:v>
                </c:pt>
                <c:pt idx="7">
                  <c:v>Northern </c:v>
                </c:pt>
                <c:pt idx="8">
                  <c:v>Upper East </c:v>
                </c:pt>
                <c:pt idx="9">
                  <c:v>Upper West </c:v>
                </c:pt>
                <c:pt idx="10">
                  <c:v>Volta </c:v>
                </c:pt>
                <c:pt idx="11">
                  <c:v>Western </c:v>
                </c:pt>
                <c:pt idx="12">
                  <c:v>Western North </c:v>
                </c:pt>
                <c:pt idx="13">
                  <c:v>Oti </c:v>
                </c:pt>
                <c:pt idx="14">
                  <c:v>Ahafo </c:v>
                </c:pt>
                <c:pt idx="15">
                  <c:v>Bono </c:v>
                </c:pt>
                <c:pt idx="16">
                  <c:v>Bono East </c:v>
                </c:pt>
                <c:pt idx="17">
                  <c:v>Savannah </c:v>
                </c:pt>
              </c:strCache>
            </c:strRef>
          </c:cat>
          <c:val>
            <c:numRef>
              <c:f>Sheet1!$F$2:$F$19</c:f>
              <c:numCache>
                <c:formatCode>General</c:formatCode>
                <c:ptCount val="18"/>
                <c:pt idx="0">
                  <c:v>18333.815495399998</c:v>
                </c:pt>
                <c:pt idx="1">
                  <c:v>4100.6914893492103</c:v>
                </c:pt>
                <c:pt idx="2">
                  <c:v>7118.2007127035113</c:v>
                </c:pt>
                <c:pt idx="3">
                  <c:v>3589.4585153569869</c:v>
                </c:pt>
                <c:pt idx="4">
                  <c:v>4100.6914893492103</c:v>
                </c:pt>
                <c:pt idx="5">
                  <c:v>2018.7892181862251</c:v>
                </c:pt>
                <c:pt idx="6">
                  <c:v>630.1646112747992</c:v>
                </c:pt>
                <c:pt idx="7">
                  <c:v>110.09041033726785</c:v>
                </c:pt>
                <c:pt idx="8">
                  <c:v>430.95461724772878</c:v>
                </c:pt>
                <c:pt idx="9">
                  <c:v>172.07678546565867</c:v>
                </c:pt>
                <c:pt idx="10">
                  <c:v>56.008368202366086</c:v>
                </c:pt>
                <c:pt idx="11">
                  <c:v>49.263565616957898</c:v>
                </c:pt>
                <c:pt idx="12">
                  <c:v>58.117201659284532</c:v>
                </c:pt>
                <c:pt idx="13">
                  <c:v>630.1646112747992</c:v>
                </c:pt>
                <c:pt idx="14">
                  <c:v>110.09041033726785</c:v>
                </c:pt>
                <c:pt idx="15">
                  <c:v>56.008368202366086</c:v>
                </c:pt>
                <c:pt idx="16">
                  <c:v>49.263565616957898</c:v>
                </c:pt>
                <c:pt idx="17">
                  <c:v>3589.4585153569869</c:v>
                </c:pt>
              </c:numCache>
            </c:numRef>
          </c:val>
          <c:extLst>
            <c:ext xmlns:c16="http://schemas.microsoft.com/office/drawing/2014/chart" uri="{C3380CC4-5D6E-409C-BE32-E72D297353CC}">
              <c16:uniqueId val="{00000004-0AD5-4831-A6C4-64D6026AFC40}"/>
            </c:ext>
          </c:extLst>
        </c:ser>
        <c:ser>
          <c:idx val="5"/>
          <c:order val="5"/>
          <c:tx>
            <c:strRef>
              <c:f>Sheet1!$G$1</c:f>
              <c:strCache>
                <c:ptCount val="1"/>
                <c:pt idx="0">
                  <c:v>Neonatal infection</c:v>
                </c:pt>
              </c:strCache>
            </c:strRef>
          </c:tx>
          <c:spPr>
            <a:solidFill>
              <a:schemeClr val="accent6"/>
            </a:solidFill>
            <a:ln>
              <a:noFill/>
            </a:ln>
            <a:effectLst/>
          </c:spPr>
          <c:invertIfNegative val="0"/>
          <c:cat>
            <c:strRef>
              <c:f>Sheet1!$A$2:$A$19</c:f>
              <c:strCache>
                <c:ptCount val="18"/>
                <c:pt idx="0">
                  <c:v>National</c:v>
                </c:pt>
                <c:pt idx="1">
                  <c:v>National (future)</c:v>
                </c:pt>
                <c:pt idx="2">
                  <c:v>Ashanti </c:v>
                </c:pt>
                <c:pt idx="3">
                  <c:v>Brong-Ahafo </c:v>
                </c:pt>
                <c:pt idx="4">
                  <c:v>Central </c:v>
                </c:pt>
                <c:pt idx="5">
                  <c:v>Eastern </c:v>
                </c:pt>
                <c:pt idx="6">
                  <c:v>Greater Accra </c:v>
                </c:pt>
                <c:pt idx="7">
                  <c:v>Northern </c:v>
                </c:pt>
                <c:pt idx="8">
                  <c:v>Upper East </c:v>
                </c:pt>
                <c:pt idx="9">
                  <c:v>Upper West </c:v>
                </c:pt>
                <c:pt idx="10">
                  <c:v>Volta </c:v>
                </c:pt>
                <c:pt idx="11">
                  <c:v>Western </c:v>
                </c:pt>
                <c:pt idx="12">
                  <c:v>Western North </c:v>
                </c:pt>
                <c:pt idx="13">
                  <c:v>Oti </c:v>
                </c:pt>
                <c:pt idx="14">
                  <c:v>Ahafo </c:v>
                </c:pt>
                <c:pt idx="15">
                  <c:v>Bono </c:v>
                </c:pt>
                <c:pt idx="16">
                  <c:v>Bono East </c:v>
                </c:pt>
                <c:pt idx="17">
                  <c:v>Savannah </c:v>
                </c:pt>
              </c:strCache>
            </c:strRef>
          </c:cat>
          <c:val>
            <c:numRef>
              <c:f>Sheet1!$G$2:$G$19</c:f>
              <c:numCache>
                <c:formatCode>General</c:formatCode>
                <c:ptCount val="18"/>
                <c:pt idx="0">
                  <c:v>12561.061699</c:v>
                </c:pt>
                <c:pt idx="1">
                  <c:v>2809.5100454787157</c:v>
                </c:pt>
                <c:pt idx="2">
                  <c:v>4876.8985572353076</c:v>
                </c:pt>
                <c:pt idx="3">
                  <c:v>2459.2485884191756</c:v>
                </c:pt>
                <c:pt idx="4">
                  <c:v>2809.5100454787157</c:v>
                </c:pt>
                <c:pt idx="5">
                  <c:v>1383.1346744640016</c:v>
                </c:pt>
                <c:pt idx="6">
                  <c:v>431.74518499627817</c:v>
                </c:pt>
                <c:pt idx="7">
                  <c:v>75.426331036308838</c:v>
                </c:pt>
                <c:pt idx="8">
                  <c:v>295.26028218598844</c:v>
                </c:pt>
                <c:pt idx="9">
                  <c:v>117.89510589009925</c:v>
                </c:pt>
                <c:pt idx="10">
                  <c:v>38.373058179119688</c:v>
                </c:pt>
                <c:pt idx="11">
                  <c:v>33.751986179996322</c:v>
                </c:pt>
                <c:pt idx="12">
                  <c:v>39.81788493500769</c:v>
                </c:pt>
                <c:pt idx="13">
                  <c:v>431.74518499627817</c:v>
                </c:pt>
                <c:pt idx="14">
                  <c:v>75.426331036308838</c:v>
                </c:pt>
                <c:pt idx="15">
                  <c:v>38.373058179119688</c:v>
                </c:pt>
                <c:pt idx="16">
                  <c:v>33.751986179996322</c:v>
                </c:pt>
                <c:pt idx="17">
                  <c:v>2459.2485884191756</c:v>
                </c:pt>
              </c:numCache>
            </c:numRef>
          </c:val>
          <c:extLst>
            <c:ext xmlns:c16="http://schemas.microsoft.com/office/drawing/2014/chart" uri="{C3380CC4-5D6E-409C-BE32-E72D297353CC}">
              <c16:uniqueId val="{00000005-0AD5-4831-A6C4-64D6026AFC40}"/>
            </c:ext>
          </c:extLst>
        </c:ser>
        <c:dLbls>
          <c:showLegendKey val="0"/>
          <c:showVal val="0"/>
          <c:showCatName val="0"/>
          <c:showSerName val="0"/>
          <c:showPercent val="0"/>
          <c:showBubbleSize val="0"/>
        </c:dLbls>
        <c:gapWidth val="50"/>
        <c:overlap val="100"/>
        <c:axId val="376530904"/>
        <c:axId val="376531560"/>
      </c:barChart>
      <c:catAx>
        <c:axId val="376530904"/>
        <c:scaling>
          <c:orientation val="minMax"/>
        </c:scaling>
        <c:delete val="0"/>
        <c:axPos val="b"/>
        <c:numFmt formatCode="General" sourceLinked="1"/>
        <c:majorTickMark val="out"/>
        <c:minorTickMark val="none"/>
        <c:tickLblPos val="nextTo"/>
        <c:spPr>
          <a:noFill/>
          <a:ln w="9525" cap="flat" cmpd="sng" algn="ctr">
            <a:solidFill>
              <a:schemeClr val="accent6"/>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76531560"/>
        <c:crosses val="autoZero"/>
        <c:auto val="1"/>
        <c:lblAlgn val="ctr"/>
        <c:lblOffset val="100"/>
        <c:noMultiLvlLbl val="0"/>
      </c:catAx>
      <c:valAx>
        <c:axId val="376531560"/>
        <c:scaling>
          <c:orientation val="minMax"/>
        </c:scaling>
        <c:delete val="1"/>
        <c:axPos val="l"/>
        <c:numFmt formatCode="0%" sourceLinked="1"/>
        <c:majorTickMark val="out"/>
        <c:minorTickMark val="none"/>
        <c:tickLblPos val="nextTo"/>
        <c:crossAx val="376530904"/>
        <c:crosses val="autoZero"/>
        <c:crossBetween val="between"/>
        <c:majorUnit val="0.2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0:notes"/>
          <p:cNvSpPr txBox="1"/>
          <p:nvPr>
            <p:ph idx="1" type="body"/>
          </p:nvPr>
        </p:nvSpPr>
        <p:spPr>
          <a:xfrm>
            <a:off x="700405" y="4470837"/>
            <a:ext cx="5603240" cy="3657957"/>
          </a:xfrm>
          <a:prstGeom prst="rect">
            <a:avLst/>
          </a:prstGeom>
          <a:noFill/>
          <a:ln>
            <a:noFill/>
          </a:ln>
        </p:spPr>
        <p:txBody>
          <a:bodyPr anchorCtr="0" anchor="t" bIns="46550" lIns="93100" spcFirstLastPara="1" rIns="93100" wrap="square" tIns="46550">
            <a:noAutofit/>
          </a:bodyPr>
          <a:lstStyle/>
          <a:p>
            <a:pPr indent="0" lvl="0" marL="0" rtl="0" algn="l">
              <a:spcBef>
                <a:spcPts val="0"/>
              </a:spcBef>
              <a:spcAft>
                <a:spcPts val="0"/>
              </a:spcAft>
              <a:buClr>
                <a:schemeClr val="dk1"/>
              </a:buClr>
              <a:buSzPts val="1200"/>
              <a:buFont typeface="Arial"/>
              <a:buNone/>
            </a:pPr>
            <a:r>
              <a:t/>
            </a:r>
            <a:endParaRPr/>
          </a:p>
        </p:txBody>
      </p:sp>
      <p:sp>
        <p:nvSpPr>
          <p:cNvPr id="187" name="Google Shape;187;p10:notes"/>
          <p:cNvSpPr/>
          <p:nvPr>
            <p:ph idx="2" type="sldImg"/>
          </p:nvPr>
        </p:nvSpPr>
        <p:spPr>
          <a:xfrm>
            <a:off x="714375" y="1160463"/>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2:notes"/>
          <p:cNvSpPr txBox="1"/>
          <p:nvPr>
            <p:ph idx="1" type="body"/>
          </p:nvPr>
        </p:nvSpPr>
        <p:spPr>
          <a:xfrm>
            <a:off x="700405" y="4470837"/>
            <a:ext cx="5603240" cy="3657957"/>
          </a:xfrm>
          <a:prstGeom prst="rect">
            <a:avLst/>
          </a:prstGeom>
          <a:noFill/>
          <a:ln>
            <a:noFill/>
          </a:ln>
        </p:spPr>
        <p:txBody>
          <a:bodyPr anchorCtr="0" anchor="t" bIns="46550" lIns="93100" spcFirstLastPara="1" rIns="93100" wrap="square" tIns="4655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
        <p:nvSpPr>
          <p:cNvPr id="205" name="Google Shape;205;p12:notes"/>
          <p:cNvSpPr/>
          <p:nvPr>
            <p:ph idx="2" type="sldImg"/>
          </p:nvPr>
        </p:nvSpPr>
        <p:spPr>
          <a:xfrm>
            <a:off x="714375" y="1160463"/>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4:notes"/>
          <p:cNvSpPr txBox="1"/>
          <p:nvPr>
            <p:ph idx="1" type="body"/>
          </p:nvPr>
        </p:nvSpPr>
        <p:spPr>
          <a:xfrm>
            <a:off x="700405" y="4470837"/>
            <a:ext cx="5603240" cy="3657957"/>
          </a:xfrm>
          <a:prstGeom prst="rect">
            <a:avLst/>
          </a:prstGeom>
          <a:noFill/>
          <a:ln>
            <a:noFill/>
          </a:ln>
        </p:spPr>
        <p:txBody>
          <a:bodyPr anchorCtr="0" anchor="t" bIns="46550" lIns="93100" spcFirstLastPara="1" rIns="93100" wrap="square" tIns="4655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
        <p:nvSpPr>
          <p:cNvPr id="237" name="Google Shape;237;p14:notes"/>
          <p:cNvSpPr/>
          <p:nvPr>
            <p:ph idx="2" type="sldImg"/>
          </p:nvPr>
        </p:nvSpPr>
        <p:spPr>
          <a:xfrm>
            <a:off x="714375" y="1160463"/>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5:notes"/>
          <p:cNvSpPr/>
          <p:nvPr>
            <p:ph idx="2" type="sldImg"/>
          </p:nvPr>
        </p:nvSpPr>
        <p:spPr>
          <a:xfrm>
            <a:off x="406400" y="696913"/>
            <a:ext cx="6191250" cy="3482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p15:notes"/>
          <p:cNvSpPr txBox="1"/>
          <p:nvPr>
            <p:ph idx="1" type="body"/>
          </p:nvPr>
        </p:nvSpPr>
        <p:spPr>
          <a:xfrm>
            <a:off x="700405" y="4412774"/>
            <a:ext cx="5603100" cy="4180500"/>
          </a:xfrm>
          <a:prstGeom prst="rect">
            <a:avLst/>
          </a:prstGeom>
          <a:noFill/>
          <a:ln>
            <a:noFill/>
          </a:ln>
        </p:spPr>
        <p:txBody>
          <a:bodyPr anchorCtr="0" anchor="t" bIns="46550" lIns="93100" spcFirstLastPara="1" rIns="93100" wrap="square" tIns="4655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6:notes"/>
          <p:cNvSpPr txBox="1"/>
          <p:nvPr>
            <p:ph idx="1" type="body"/>
          </p:nvPr>
        </p:nvSpPr>
        <p:spPr>
          <a:xfrm>
            <a:off x="700405" y="4470837"/>
            <a:ext cx="5603240" cy="3657957"/>
          </a:xfrm>
          <a:prstGeom prst="rect">
            <a:avLst/>
          </a:prstGeom>
          <a:noFill/>
          <a:ln>
            <a:noFill/>
          </a:ln>
        </p:spPr>
        <p:txBody>
          <a:bodyPr anchorCtr="0" anchor="t" bIns="46550" lIns="93100" spcFirstLastPara="1" rIns="93100" wrap="square" tIns="4655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
        <p:nvSpPr>
          <p:cNvPr id="267" name="Google Shape;267;p16:notes"/>
          <p:cNvSpPr/>
          <p:nvPr>
            <p:ph idx="2" type="sldImg"/>
          </p:nvPr>
        </p:nvSpPr>
        <p:spPr>
          <a:xfrm>
            <a:off x="714375" y="1160463"/>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7:notes"/>
          <p:cNvSpPr txBox="1"/>
          <p:nvPr>
            <p:ph idx="1" type="body"/>
          </p:nvPr>
        </p:nvSpPr>
        <p:spPr>
          <a:xfrm>
            <a:off x="700405" y="4470837"/>
            <a:ext cx="5603240" cy="3657957"/>
          </a:xfrm>
          <a:prstGeom prst="rect">
            <a:avLst/>
          </a:prstGeom>
          <a:noFill/>
          <a:ln>
            <a:noFill/>
          </a:ln>
        </p:spPr>
        <p:txBody>
          <a:bodyPr anchorCtr="0" anchor="t" bIns="46550" lIns="93100" spcFirstLastPara="1" rIns="93100" wrap="square" tIns="4655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
        <p:nvSpPr>
          <p:cNvPr id="277" name="Google Shape;277;p17:notes"/>
          <p:cNvSpPr/>
          <p:nvPr>
            <p:ph idx="2" type="sldImg"/>
          </p:nvPr>
        </p:nvSpPr>
        <p:spPr>
          <a:xfrm>
            <a:off x="714375" y="1160463"/>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 name="Google Shape;28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19:notes"/>
          <p:cNvSpPr txBox="1"/>
          <p:nvPr>
            <p:ph idx="1" type="body"/>
          </p:nvPr>
        </p:nvSpPr>
        <p:spPr>
          <a:xfrm>
            <a:off x="700405" y="4470837"/>
            <a:ext cx="5603240" cy="3657957"/>
          </a:xfrm>
          <a:prstGeom prst="rect">
            <a:avLst/>
          </a:prstGeom>
          <a:noFill/>
          <a:ln>
            <a:noFill/>
          </a:ln>
        </p:spPr>
        <p:txBody>
          <a:bodyPr anchorCtr="0" anchor="t" bIns="46550" lIns="93100" spcFirstLastPara="1" rIns="93100" wrap="square" tIns="4655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
        <p:nvSpPr>
          <p:cNvPr id="297" name="Google Shape;297;p19:notes"/>
          <p:cNvSpPr/>
          <p:nvPr>
            <p:ph idx="2" type="sldImg"/>
          </p:nvPr>
        </p:nvSpPr>
        <p:spPr>
          <a:xfrm>
            <a:off x="714375" y="1160463"/>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22:notes"/>
          <p:cNvSpPr txBox="1"/>
          <p:nvPr>
            <p:ph idx="1" type="body"/>
          </p:nvPr>
        </p:nvSpPr>
        <p:spPr>
          <a:xfrm>
            <a:off x="700405" y="4470837"/>
            <a:ext cx="5603240" cy="3657957"/>
          </a:xfrm>
          <a:prstGeom prst="rect">
            <a:avLst/>
          </a:prstGeom>
          <a:noFill/>
          <a:ln>
            <a:noFill/>
          </a:ln>
        </p:spPr>
        <p:txBody>
          <a:bodyPr anchorCtr="0" anchor="t" bIns="46550" lIns="93100" spcFirstLastPara="1" rIns="93100" wrap="square" tIns="4655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
        <p:nvSpPr>
          <p:cNvPr id="325" name="Google Shape;325;p22:notes"/>
          <p:cNvSpPr/>
          <p:nvPr>
            <p:ph idx="2" type="sldImg"/>
          </p:nvPr>
        </p:nvSpPr>
        <p:spPr>
          <a:xfrm>
            <a:off x="714375" y="1160463"/>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24:notes"/>
          <p:cNvSpPr txBox="1"/>
          <p:nvPr>
            <p:ph idx="1" type="body"/>
          </p:nvPr>
        </p:nvSpPr>
        <p:spPr>
          <a:xfrm>
            <a:off x="700405" y="4470837"/>
            <a:ext cx="5603240" cy="3657957"/>
          </a:xfrm>
          <a:prstGeom prst="rect">
            <a:avLst/>
          </a:prstGeom>
          <a:noFill/>
          <a:ln>
            <a:noFill/>
          </a:ln>
        </p:spPr>
        <p:txBody>
          <a:bodyPr anchorCtr="0" anchor="t" bIns="46550" lIns="93100" spcFirstLastPara="1" rIns="93100" wrap="square" tIns="4655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
        <p:nvSpPr>
          <p:cNvPr id="361" name="Google Shape;361;p24:notes"/>
          <p:cNvSpPr/>
          <p:nvPr>
            <p:ph idx="2" type="sldImg"/>
          </p:nvPr>
        </p:nvSpPr>
        <p:spPr>
          <a:xfrm>
            <a:off x="714375" y="1160463"/>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26:notes"/>
          <p:cNvSpPr txBox="1"/>
          <p:nvPr>
            <p:ph idx="1" type="body"/>
          </p:nvPr>
        </p:nvSpPr>
        <p:spPr>
          <a:xfrm>
            <a:off x="700405" y="4470837"/>
            <a:ext cx="5603240" cy="3657957"/>
          </a:xfrm>
          <a:prstGeom prst="rect">
            <a:avLst/>
          </a:prstGeom>
          <a:noFill/>
          <a:ln>
            <a:noFill/>
          </a:ln>
        </p:spPr>
        <p:txBody>
          <a:bodyPr anchorCtr="0" anchor="t" bIns="46550" lIns="93100" spcFirstLastPara="1" rIns="93100" wrap="square" tIns="4655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
        <p:nvSpPr>
          <p:cNvPr id="381" name="Google Shape;381;p26:notes"/>
          <p:cNvSpPr/>
          <p:nvPr>
            <p:ph idx="2" type="sldImg"/>
          </p:nvPr>
        </p:nvSpPr>
        <p:spPr>
          <a:xfrm>
            <a:off x="714375" y="1160463"/>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27:notes"/>
          <p:cNvSpPr txBox="1"/>
          <p:nvPr>
            <p:ph idx="1" type="body"/>
          </p:nvPr>
        </p:nvSpPr>
        <p:spPr>
          <a:xfrm>
            <a:off x="700405" y="4470837"/>
            <a:ext cx="5603240" cy="3657957"/>
          </a:xfrm>
          <a:prstGeom prst="rect">
            <a:avLst/>
          </a:prstGeom>
          <a:noFill/>
          <a:ln>
            <a:noFill/>
          </a:ln>
        </p:spPr>
        <p:txBody>
          <a:bodyPr anchorCtr="0" anchor="t" bIns="46550" lIns="93100" spcFirstLastPara="1" rIns="93100" wrap="square" tIns="4655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
        <p:nvSpPr>
          <p:cNvPr id="391" name="Google Shape;391;p27:notes"/>
          <p:cNvSpPr/>
          <p:nvPr>
            <p:ph idx="2" type="sldImg"/>
          </p:nvPr>
        </p:nvSpPr>
        <p:spPr>
          <a:xfrm>
            <a:off x="714375" y="1160463"/>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28:notes"/>
          <p:cNvSpPr txBox="1"/>
          <p:nvPr>
            <p:ph idx="1" type="body"/>
          </p:nvPr>
        </p:nvSpPr>
        <p:spPr>
          <a:xfrm>
            <a:off x="700405" y="4470837"/>
            <a:ext cx="5603240" cy="3657957"/>
          </a:xfrm>
          <a:prstGeom prst="rect">
            <a:avLst/>
          </a:prstGeom>
          <a:noFill/>
          <a:ln>
            <a:noFill/>
          </a:ln>
        </p:spPr>
        <p:txBody>
          <a:bodyPr anchorCtr="0" anchor="t" bIns="46550" lIns="93100" spcFirstLastPara="1" rIns="93100" wrap="square" tIns="4655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
        <p:nvSpPr>
          <p:cNvPr id="403" name="Google Shape;403;p28:notes"/>
          <p:cNvSpPr/>
          <p:nvPr>
            <p:ph idx="2" type="sldImg"/>
          </p:nvPr>
        </p:nvSpPr>
        <p:spPr>
          <a:xfrm>
            <a:off x="714375" y="1160463"/>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700405" y="4470837"/>
            <a:ext cx="5603240" cy="3657957"/>
          </a:xfrm>
          <a:prstGeom prst="rect">
            <a:avLst/>
          </a:prstGeom>
          <a:noFill/>
          <a:ln>
            <a:noFill/>
          </a:ln>
        </p:spPr>
        <p:txBody>
          <a:bodyPr anchorCtr="0" anchor="t" bIns="46550" lIns="93100" spcFirstLastPara="1" rIns="93100" wrap="square" tIns="4655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
        <p:nvSpPr>
          <p:cNvPr id="125" name="Google Shape;125;p4:notes"/>
          <p:cNvSpPr/>
          <p:nvPr>
            <p:ph idx="2" type="sldImg"/>
          </p:nvPr>
        </p:nvSpPr>
        <p:spPr>
          <a:xfrm>
            <a:off x="714375" y="1160463"/>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5:notes"/>
          <p:cNvSpPr txBox="1"/>
          <p:nvPr>
            <p:ph idx="1" type="body"/>
          </p:nvPr>
        </p:nvSpPr>
        <p:spPr>
          <a:xfrm>
            <a:off x="700405" y="4470837"/>
            <a:ext cx="5603240" cy="3657957"/>
          </a:xfrm>
          <a:prstGeom prst="rect">
            <a:avLst/>
          </a:prstGeom>
          <a:noFill/>
          <a:ln>
            <a:noFill/>
          </a:ln>
        </p:spPr>
        <p:txBody>
          <a:bodyPr anchorCtr="0" anchor="t" bIns="46550" lIns="93100" spcFirstLastPara="1" rIns="93100" wrap="square" tIns="4655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
        <p:nvSpPr>
          <p:cNvPr id="135" name="Google Shape;135;p5:notes"/>
          <p:cNvSpPr/>
          <p:nvPr>
            <p:ph idx="2" type="sldImg"/>
          </p:nvPr>
        </p:nvSpPr>
        <p:spPr>
          <a:xfrm>
            <a:off x="714375" y="1160463"/>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6:notes"/>
          <p:cNvSpPr txBox="1"/>
          <p:nvPr>
            <p:ph idx="1" type="body"/>
          </p:nvPr>
        </p:nvSpPr>
        <p:spPr>
          <a:xfrm>
            <a:off x="700405" y="4470837"/>
            <a:ext cx="5603240" cy="3657957"/>
          </a:xfrm>
          <a:prstGeom prst="rect">
            <a:avLst/>
          </a:prstGeom>
          <a:noFill/>
          <a:ln>
            <a:noFill/>
          </a:ln>
        </p:spPr>
        <p:txBody>
          <a:bodyPr anchorCtr="0" anchor="t" bIns="46550" lIns="93100" spcFirstLastPara="1" rIns="93100" wrap="square" tIns="4655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
        <p:nvSpPr>
          <p:cNvPr id="145" name="Google Shape;145;p6:notes"/>
          <p:cNvSpPr/>
          <p:nvPr>
            <p:ph idx="2" type="sldImg"/>
          </p:nvPr>
        </p:nvSpPr>
        <p:spPr>
          <a:xfrm>
            <a:off x="714375" y="1160463"/>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7:notes"/>
          <p:cNvSpPr txBox="1"/>
          <p:nvPr>
            <p:ph idx="1" type="body"/>
          </p:nvPr>
        </p:nvSpPr>
        <p:spPr>
          <a:xfrm>
            <a:off x="700405" y="4470837"/>
            <a:ext cx="5603240" cy="3657957"/>
          </a:xfrm>
          <a:prstGeom prst="rect">
            <a:avLst/>
          </a:prstGeom>
          <a:noFill/>
          <a:ln>
            <a:noFill/>
          </a:ln>
        </p:spPr>
        <p:txBody>
          <a:bodyPr anchorCtr="0" anchor="t" bIns="46550" lIns="93100" spcFirstLastPara="1" rIns="93100" wrap="square" tIns="4655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
        <p:nvSpPr>
          <p:cNvPr id="155" name="Google Shape;155;p7:notes"/>
          <p:cNvSpPr/>
          <p:nvPr>
            <p:ph idx="2" type="sldImg"/>
          </p:nvPr>
        </p:nvSpPr>
        <p:spPr>
          <a:xfrm>
            <a:off x="714375" y="1160463"/>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8:notes"/>
          <p:cNvSpPr txBox="1"/>
          <p:nvPr>
            <p:ph idx="1" type="body"/>
          </p:nvPr>
        </p:nvSpPr>
        <p:spPr>
          <a:xfrm>
            <a:off x="700405" y="4470837"/>
            <a:ext cx="5603240" cy="3657957"/>
          </a:xfrm>
          <a:prstGeom prst="rect">
            <a:avLst/>
          </a:prstGeom>
          <a:noFill/>
          <a:ln>
            <a:noFill/>
          </a:ln>
        </p:spPr>
        <p:txBody>
          <a:bodyPr anchorCtr="0" anchor="t" bIns="46550" lIns="93100" spcFirstLastPara="1" rIns="93100" wrap="square" tIns="4655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
        <p:nvSpPr>
          <p:cNvPr id="168" name="Google Shape;168;p8:notes"/>
          <p:cNvSpPr/>
          <p:nvPr>
            <p:ph idx="2" type="sldImg"/>
          </p:nvPr>
        </p:nvSpPr>
        <p:spPr>
          <a:xfrm>
            <a:off x="714375" y="1160463"/>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9:notes"/>
          <p:cNvSpPr txBox="1"/>
          <p:nvPr>
            <p:ph idx="1" type="body"/>
          </p:nvPr>
        </p:nvSpPr>
        <p:spPr>
          <a:xfrm>
            <a:off x="700405" y="4470837"/>
            <a:ext cx="5603240" cy="3657957"/>
          </a:xfrm>
          <a:prstGeom prst="rect">
            <a:avLst/>
          </a:prstGeom>
          <a:noFill/>
          <a:ln>
            <a:noFill/>
          </a:ln>
        </p:spPr>
        <p:txBody>
          <a:bodyPr anchorCtr="0" anchor="t" bIns="46550" lIns="93100" spcFirstLastPara="1" rIns="93100" wrap="square" tIns="4655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
        <p:nvSpPr>
          <p:cNvPr id="178" name="Google Shape;178;p9:notes"/>
          <p:cNvSpPr/>
          <p:nvPr>
            <p:ph idx="2" type="sldImg"/>
          </p:nvPr>
        </p:nvSpPr>
        <p:spPr>
          <a:xfrm>
            <a:off x="714375" y="1160463"/>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text">
  <p:cSld name="body text">
    <p:spTree>
      <p:nvGrpSpPr>
        <p:cNvPr id="15" name="Shape 15"/>
        <p:cNvGrpSpPr/>
        <p:nvPr/>
      </p:nvGrpSpPr>
      <p:grpSpPr>
        <a:xfrm>
          <a:off x="0" y="0"/>
          <a:ext cx="0" cy="0"/>
          <a:chOff x="0" y="0"/>
          <a:chExt cx="0" cy="0"/>
        </a:xfrm>
      </p:grpSpPr>
      <p:sp>
        <p:nvSpPr>
          <p:cNvPr id="16" name="Google Shape;16;p30"/>
          <p:cNvSpPr txBox="1"/>
          <p:nvPr>
            <p:ph type="title"/>
          </p:nvPr>
        </p:nvSpPr>
        <p:spPr>
          <a:xfrm>
            <a:off x="518160" y="758403"/>
            <a:ext cx="11155681" cy="606164"/>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accent3"/>
              </a:buClr>
              <a:buSzPts val="3100"/>
              <a:buFont typeface="Arial"/>
              <a:buNone/>
              <a:defRPr sz="3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30"/>
          <p:cNvSpPr txBox="1"/>
          <p:nvPr>
            <p:ph idx="1" type="body"/>
          </p:nvPr>
        </p:nvSpPr>
        <p:spPr>
          <a:xfrm>
            <a:off x="518160" y="1609859"/>
            <a:ext cx="11155680" cy="4827559"/>
          </a:xfrm>
          <a:prstGeom prst="rect">
            <a:avLst/>
          </a:prstGeom>
          <a:noFill/>
          <a:ln>
            <a:noFill/>
          </a:ln>
        </p:spPr>
        <p:txBody>
          <a:bodyPr anchorCtr="0" anchor="t" bIns="45700" lIns="91425" spcFirstLastPara="1" rIns="91425" wrap="square" tIns="45700">
            <a:noAutofit/>
          </a:bodyPr>
          <a:lstStyle>
            <a:lvl1pPr indent="-381000" lvl="0" marL="457200" algn="l">
              <a:lnSpc>
                <a:spcPct val="110000"/>
              </a:lnSpc>
              <a:spcBef>
                <a:spcPts val="0"/>
              </a:spcBef>
              <a:spcAft>
                <a:spcPts val="0"/>
              </a:spcAft>
              <a:buClr>
                <a:schemeClr val="dk1"/>
              </a:buClr>
              <a:buSzPts val="2400"/>
              <a:buChar char="•"/>
              <a:defRPr b="0" i="0" sz="2400">
                <a:latin typeface="Arial"/>
                <a:ea typeface="Arial"/>
                <a:cs typeface="Arial"/>
                <a:sym typeface="Arial"/>
              </a:defRPr>
            </a:lvl1pPr>
            <a:lvl2pPr indent="-361950" lvl="1" marL="914400" algn="l">
              <a:lnSpc>
                <a:spcPct val="110000"/>
              </a:lnSpc>
              <a:spcBef>
                <a:spcPts val="600"/>
              </a:spcBef>
              <a:spcAft>
                <a:spcPts val="0"/>
              </a:spcAft>
              <a:buClr>
                <a:schemeClr val="dk1"/>
              </a:buClr>
              <a:buSzPts val="2100"/>
              <a:buChar char="•"/>
              <a:defRPr b="0" i="0" sz="2100">
                <a:latin typeface="Arial"/>
                <a:ea typeface="Arial"/>
                <a:cs typeface="Arial"/>
                <a:sym typeface="Arial"/>
              </a:defRPr>
            </a:lvl2pPr>
            <a:lvl3pPr indent="-342900" lvl="2" marL="1371600" algn="l">
              <a:lnSpc>
                <a:spcPct val="110000"/>
              </a:lnSpc>
              <a:spcBef>
                <a:spcPts val="600"/>
              </a:spcBef>
              <a:spcAft>
                <a:spcPts val="0"/>
              </a:spcAft>
              <a:buClr>
                <a:schemeClr val="dk1"/>
              </a:buClr>
              <a:buSzPts val="1800"/>
              <a:buChar char="•"/>
              <a:defRPr b="0" i="0" sz="1800">
                <a:latin typeface="Arial"/>
                <a:ea typeface="Arial"/>
                <a:cs typeface="Arial"/>
                <a:sym typeface="Arial"/>
              </a:defRPr>
            </a:lvl3pPr>
            <a:lvl4pPr indent="-330200" lvl="3" marL="1828800" algn="l">
              <a:lnSpc>
                <a:spcPct val="110000"/>
              </a:lnSpc>
              <a:spcBef>
                <a:spcPts val="600"/>
              </a:spcBef>
              <a:spcAft>
                <a:spcPts val="0"/>
              </a:spcAft>
              <a:buClr>
                <a:schemeClr val="dk1"/>
              </a:buClr>
              <a:buSzPts val="1600"/>
              <a:buChar char="•"/>
              <a:defRPr b="0" i="0" sz="1600">
                <a:latin typeface="Arial"/>
                <a:ea typeface="Arial"/>
                <a:cs typeface="Arial"/>
                <a:sym typeface="Arial"/>
              </a:defRPr>
            </a:lvl4pPr>
            <a:lvl5pPr indent="-317500" lvl="4" marL="2286000" algn="l">
              <a:lnSpc>
                <a:spcPct val="110000"/>
              </a:lnSpc>
              <a:spcBef>
                <a:spcPts val="600"/>
              </a:spcBef>
              <a:spcAft>
                <a:spcPts val="0"/>
              </a:spcAft>
              <a:buClr>
                <a:schemeClr val="dk1"/>
              </a:buClr>
              <a:buSzPts val="1400"/>
              <a:buChar char="•"/>
              <a:defRPr b="0" i="0" sz="1400">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3" name="Shape 63"/>
        <p:cNvGrpSpPr/>
        <p:nvPr/>
      </p:nvGrpSpPr>
      <p:grpSpPr>
        <a:xfrm>
          <a:off x="0" y="0"/>
          <a:ext cx="0" cy="0"/>
          <a:chOff x="0" y="0"/>
          <a:chExt cx="0" cy="0"/>
        </a:xfrm>
      </p:grpSpPr>
      <p:sp>
        <p:nvSpPr>
          <p:cNvPr id="64" name="Google Shape;64;p3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3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6" name="Google Shape;66;p3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7" name="Google Shape;67;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0" name="Shape 70"/>
        <p:cNvGrpSpPr/>
        <p:nvPr/>
      </p:nvGrpSpPr>
      <p:grpSpPr>
        <a:xfrm>
          <a:off x="0" y="0"/>
          <a:ext cx="0" cy="0"/>
          <a:chOff x="0" y="0"/>
          <a:chExt cx="0" cy="0"/>
        </a:xfrm>
      </p:grpSpPr>
      <p:sp>
        <p:nvSpPr>
          <p:cNvPr id="71" name="Google Shape;71;p4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40"/>
          <p:cNvSpPr/>
          <p:nvPr>
            <p:ph idx="2" type="pic"/>
          </p:nvPr>
        </p:nvSpPr>
        <p:spPr>
          <a:xfrm>
            <a:off x="5183188" y="987425"/>
            <a:ext cx="6172200" cy="4873625"/>
          </a:xfrm>
          <a:prstGeom prst="rect">
            <a:avLst/>
          </a:prstGeom>
          <a:noFill/>
          <a:ln>
            <a:noFill/>
          </a:ln>
        </p:spPr>
      </p:sp>
      <p:sp>
        <p:nvSpPr>
          <p:cNvPr id="73" name="Google Shape;73;p4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4" name="Google Shape;74;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7" name="Shape 77"/>
        <p:cNvGrpSpPr/>
        <p:nvPr/>
      </p:nvGrpSpPr>
      <p:grpSpPr>
        <a:xfrm>
          <a:off x="0" y="0"/>
          <a:ext cx="0" cy="0"/>
          <a:chOff x="0" y="0"/>
          <a:chExt cx="0" cy="0"/>
        </a:xfrm>
      </p:grpSpPr>
      <p:sp>
        <p:nvSpPr>
          <p:cNvPr id="78" name="Google Shape;78;p4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4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3" name="Shape 83"/>
        <p:cNvGrpSpPr/>
        <p:nvPr/>
      </p:nvGrpSpPr>
      <p:grpSpPr>
        <a:xfrm>
          <a:off x="0" y="0"/>
          <a:ext cx="0" cy="0"/>
          <a:chOff x="0" y="0"/>
          <a:chExt cx="0" cy="0"/>
        </a:xfrm>
      </p:grpSpPr>
      <p:sp>
        <p:nvSpPr>
          <p:cNvPr id="84" name="Google Shape;84;p4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4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p:spTree>
      <p:nvGrpSpPr>
        <p:cNvPr id="89" name="Shape 89"/>
        <p:cNvGrpSpPr/>
        <p:nvPr/>
      </p:nvGrpSpPr>
      <p:grpSpPr>
        <a:xfrm>
          <a:off x="0" y="0"/>
          <a:ext cx="0" cy="0"/>
          <a:chOff x="0" y="0"/>
          <a:chExt cx="0" cy="0"/>
        </a:xfrm>
      </p:grpSpPr>
      <p:cxnSp>
        <p:nvCxnSpPr>
          <p:cNvPr id="90" name="Google Shape;90;p43"/>
          <p:cNvCxnSpPr/>
          <p:nvPr/>
        </p:nvCxnSpPr>
        <p:spPr>
          <a:xfrm>
            <a:off x="518160" y="420576"/>
            <a:ext cx="11155680" cy="0"/>
          </a:xfrm>
          <a:prstGeom prst="straightConnector1">
            <a:avLst/>
          </a:prstGeom>
          <a:noFill/>
          <a:ln cap="flat" cmpd="sng" w="9525">
            <a:solidFill>
              <a:schemeClr val="dk1"/>
            </a:solidFill>
            <a:prstDash val="solid"/>
            <a:miter lim="800000"/>
            <a:headEnd len="sm" w="sm" type="none"/>
            <a:tailEnd len="sm" w="sm" type="none"/>
          </a:ln>
        </p:spPr>
      </p:cxnSp>
      <p:grpSp>
        <p:nvGrpSpPr>
          <p:cNvPr id="91" name="Google Shape;91;p43"/>
          <p:cNvGrpSpPr/>
          <p:nvPr/>
        </p:nvGrpSpPr>
        <p:grpSpPr>
          <a:xfrm>
            <a:off x="5867400" y="187500"/>
            <a:ext cx="457200" cy="458571"/>
            <a:chOff x="5944772" y="185842"/>
            <a:chExt cx="457200" cy="458571"/>
          </a:xfrm>
        </p:grpSpPr>
        <p:sp>
          <p:nvSpPr>
            <p:cNvPr id="92" name="Google Shape;92;p43"/>
            <p:cNvSpPr/>
            <p:nvPr/>
          </p:nvSpPr>
          <p:spPr>
            <a:xfrm>
              <a:off x="5944772" y="185842"/>
              <a:ext cx="457200" cy="457200"/>
            </a:xfrm>
            <a:prstGeom prst="rect">
              <a:avLst/>
            </a:prstGeom>
            <a:solidFill>
              <a:schemeClr val="dk2"/>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3" name="Google Shape;93;p43"/>
            <p:cNvSpPr/>
            <p:nvPr/>
          </p:nvSpPr>
          <p:spPr>
            <a:xfrm>
              <a:off x="5944772" y="187213"/>
              <a:ext cx="457200" cy="457200"/>
            </a:xfrm>
            <a:prstGeom prst="ellipse">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sp>
        <p:nvSpPr>
          <p:cNvPr id="94" name="Google Shape;94;p43"/>
          <p:cNvSpPr/>
          <p:nvPr>
            <p:ph idx="2" type="pic"/>
          </p:nvPr>
        </p:nvSpPr>
        <p:spPr>
          <a:xfrm>
            <a:off x="589772" y="1828800"/>
            <a:ext cx="5265744" cy="4579034"/>
          </a:xfrm>
          <a:prstGeom prst="rect">
            <a:avLst/>
          </a:prstGeom>
          <a:noFill/>
          <a:ln>
            <a:noFill/>
          </a:ln>
        </p:spPr>
      </p:sp>
      <p:sp>
        <p:nvSpPr>
          <p:cNvPr id="95" name="Google Shape;95;p43"/>
          <p:cNvSpPr/>
          <p:nvPr>
            <p:ph idx="3" type="pic"/>
          </p:nvPr>
        </p:nvSpPr>
        <p:spPr>
          <a:xfrm>
            <a:off x="6336484" y="1828800"/>
            <a:ext cx="5265744" cy="4579034"/>
          </a:xfrm>
          <a:prstGeom prst="rect">
            <a:avLst/>
          </a:prstGeom>
          <a:noFill/>
          <a:ln>
            <a:noFill/>
          </a:ln>
        </p:spPr>
      </p:sp>
      <p:sp>
        <p:nvSpPr>
          <p:cNvPr id="96" name="Google Shape;96;p43"/>
          <p:cNvSpPr txBox="1"/>
          <p:nvPr>
            <p:ph idx="1" type="body"/>
          </p:nvPr>
        </p:nvSpPr>
        <p:spPr>
          <a:xfrm>
            <a:off x="534572" y="759773"/>
            <a:ext cx="11139268" cy="60479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accent3"/>
              </a:buClr>
              <a:buSzPts val="3100"/>
              <a:buNone/>
              <a:defRPr b="1" sz="3100">
                <a:solidFill>
                  <a:schemeClr val="accent3"/>
                </a:solidFill>
                <a:latin typeface="Arial"/>
                <a:ea typeface="Arial"/>
                <a:cs typeface="Arial"/>
                <a:sym typeface="Arial"/>
              </a:defRPr>
            </a:lvl1pPr>
            <a:lvl2pPr indent="-342900" lvl="1" marL="914400" algn="l">
              <a:lnSpc>
                <a:spcPct val="100000"/>
              </a:lnSpc>
              <a:spcBef>
                <a:spcPts val="800"/>
              </a:spcBef>
              <a:spcAft>
                <a:spcPts val="0"/>
              </a:spcAft>
              <a:buClr>
                <a:schemeClr val="dk1"/>
              </a:buClr>
              <a:buSzPts val="1800"/>
              <a:buChar char="•"/>
              <a:defRPr/>
            </a:lvl2pPr>
            <a:lvl3pPr indent="-342900" lvl="2" marL="1371600" algn="l">
              <a:lnSpc>
                <a:spcPct val="100000"/>
              </a:lnSpc>
              <a:spcBef>
                <a:spcPts val="8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400"/>
              </a:spcBef>
              <a:spcAft>
                <a:spcPts val="0"/>
              </a:spcAft>
              <a:buClr>
                <a:schemeClr val="dk1"/>
              </a:buClr>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8" name="Shape 18"/>
        <p:cNvGrpSpPr/>
        <p:nvPr/>
      </p:nvGrpSpPr>
      <p:grpSpPr>
        <a:xfrm>
          <a:off x="0" y="0"/>
          <a:ext cx="0" cy="0"/>
          <a:chOff x="0" y="0"/>
          <a:chExt cx="0" cy="0"/>
        </a:xfrm>
      </p:grpSpPr>
      <p:sp>
        <p:nvSpPr>
          <p:cNvPr id="19" name="Google Shape;19;p3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3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 name="Google Shape;2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4" name="Shape 24"/>
        <p:cNvGrpSpPr/>
        <p:nvPr/>
      </p:nvGrpSpPr>
      <p:grpSpPr>
        <a:xfrm>
          <a:off x="0" y="0"/>
          <a:ext cx="0" cy="0"/>
          <a:chOff x="0" y="0"/>
          <a:chExt cx="0" cy="0"/>
        </a:xfrm>
      </p:grpSpPr>
      <p:sp>
        <p:nvSpPr>
          <p:cNvPr id="25" name="Google Shape;25;p3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3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27" name="Google Shape;27;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1_Title Only">
    <p:spTree>
      <p:nvGrpSpPr>
        <p:cNvPr id="30" name="Shape 30"/>
        <p:cNvGrpSpPr/>
        <p:nvPr/>
      </p:nvGrpSpPr>
      <p:grpSpPr>
        <a:xfrm>
          <a:off x="0" y="0"/>
          <a:ext cx="0" cy="0"/>
          <a:chOff x="0" y="0"/>
          <a:chExt cx="0" cy="0"/>
        </a:xfrm>
      </p:grpSpPr>
      <p:sp>
        <p:nvSpPr>
          <p:cNvPr id="31" name="Google Shape;31;p33"/>
          <p:cNvSpPr txBox="1"/>
          <p:nvPr>
            <p:ph idx="1" type="body"/>
          </p:nvPr>
        </p:nvSpPr>
        <p:spPr>
          <a:xfrm>
            <a:off x="534572" y="759773"/>
            <a:ext cx="11139268" cy="60479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accent3"/>
              </a:buClr>
              <a:buSzPts val="3400"/>
              <a:buNone/>
              <a:defRPr b="1" sz="3400">
                <a:solidFill>
                  <a:schemeClr val="accent3"/>
                </a:solidFill>
                <a:latin typeface="Arial"/>
                <a:ea typeface="Arial"/>
                <a:cs typeface="Arial"/>
                <a:sym typeface="Arial"/>
              </a:defRPr>
            </a:lvl1pPr>
            <a:lvl2pPr indent="-342900" lvl="1" marL="914400" algn="l">
              <a:lnSpc>
                <a:spcPct val="100000"/>
              </a:lnSpc>
              <a:spcBef>
                <a:spcPts val="800"/>
              </a:spcBef>
              <a:spcAft>
                <a:spcPts val="0"/>
              </a:spcAft>
              <a:buClr>
                <a:schemeClr val="dk1"/>
              </a:buClr>
              <a:buSzPts val="1800"/>
              <a:buChar char="•"/>
              <a:defRPr/>
            </a:lvl2pPr>
            <a:lvl3pPr indent="-342900" lvl="2" marL="1371600" algn="l">
              <a:lnSpc>
                <a:spcPct val="100000"/>
              </a:lnSpc>
              <a:spcBef>
                <a:spcPts val="8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400"/>
              </a:spcBef>
              <a:spcAft>
                <a:spcPts val="0"/>
              </a:spcAft>
              <a:buClr>
                <a:schemeClr val="dk1"/>
              </a:buClr>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2" name="Shape 32"/>
        <p:cNvGrpSpPr/>
        <p:nvPr/>
      </p:nvGrpSpPr>
      <p:grpSpPr>
        <a:xfrm>
          <a:off x="0" y="0"/>
          <a:ext cx="0" cy="0"/>
          <a:chOff x="0" y="0"/>
          <a:chExt cx="0" cy="0"/>
        </a:xfrm>
      </p:grpSpPr>
      <p:sp>
        <p:nvSpPr>
          <p:cNvPr id="33" name="Google Shape;33;p3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3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5" name="Google Shape;35;p3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3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7" name="Google Shape;37;p3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1" name="Shape 41"/>
        <p:cNvGrpSpPr/>
        <p:nvPr/>
      </p:nvGrpSpPr>
      <p:grpSpPr>
        <a:xfrm>
          <a:off x="0" y="0"/>
          <a:ext cx="0" cy="0"/>
          <a:chOff x="0" y="0"/>
          <a:chExt cx="0" cy="0"/>
        </a:xfrm>
      </p:grpSpPr>
      <p:sp>
        <p:nvSpPr>
          <p:cNvPr id="42" name="Google Shape;42;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7" name="Shape 47"/>
        <p:cNvGrpSpPr/>
        <p:nvPr/>
      </p:nvGrpSpPr>
      <p:grpSpPr>
        <a:xfrm>
          <a:off x="0" y="0"/>
          <a:ext cx="0" cy="0"/>
          <a:chOff x="0" y="0"/>
          <a:chExt cx="0" cy="0"/>
        </a:xfrm>
      </p:grpSpPr>
      <p:sp>
        <p:nvSpPr>
          <p:cNvPr id="48" name="Google Shape;48;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3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3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4" name="Shape 54"/>
        <p:cNvGrpSpPr/>
        <p:nvPr/>
      </p:nvGrpSpPr>
      <p:grpSpPr>
        <a:xfrm>
          <a:off x="0" y="0"/>
          <a:ext cx="0" cy="0"/>
          <a:chOff x="0" y="0"/>
          <a:chExt cx="0" cy="0"/>
        </a:xfrm>
      </p:grpSpPr>
      <p:sp>
        <p:nvSpPr>
          <p:cNvPr id="55" name="Google Shape;55;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9" name="Shape 59"/>
        <p:cNvGrpSpPr/>
        <p:nvPr/>
      </p:nvGrpSpPr>
      <p:grpSpPr>
        <a:xfrm>
          <a:off x="0" y="0"/>
          <a:ext cx="0" cy="0"/>
          <a:chOff x="0" y="0"/>
          <a:chExt cx="0" cy="0"/>
        </a:xfrm>
      </p:grpSpPr>
      <p:sp>
        <p:nvSpPr>
          <p:cNvPr id="60" name="Google Shape;60;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757575"/>
                </a:solidFill>
                <a:latin typeface="Arial"/>
                <a:ea typeface="Arial"/>
                <a:cs typeface="Arial"/>
                <a:sym typeface="Arial"/>
              </a:defRPr>
            </a:lvl1pPr>
            <a:lvl2pPr indent="0" lvl="1" marL="0" marR="0" rtl="0" algn="r">
              <a:spcBef>
                <a:spcPts val="0"/>
              </a:spcBef>
              <a:buNone/>
              <a:defRPr b="0" i="0" sz="1200" u="none" cap="none" strike="noStrike">
                <a:solidFill>
                  <a:srgbClr val="757575"/>
                </a:solidFill>
                <a:latin typeface="Arial"/>
                <a:ea typeface="Arial"/>
                <a:cs typeface="Arial"/>
                <a:sym typeface="Arial"/>
              </a:defRPr>
            </a:lvl2pPr>
            <a:lvl3pPr indent="0" lvl="2" marL="0" marR="0" rtl="0" algn="r">
              <a:spcBef>
                <a:spcPts val="0"/>
              </a:spcBef>
              <a:buNone/>
              <a:defRPr b="0" i="0" sz="1200" u="none" cap="none" strike="noStrike">
                <a:solidFill>
                  <a:srgbClr val="757575"/>
                </a:solidFill>
                <a:latin typeface="Arial"/>
                <a:ea typeface="Arial"/>
                <a:cs typeface="Arial"/>
                <a:sym typeface="Arial"/>
              </a:defRPr>
            </a:lvl3pPr>
            <a:lvl4pPr indent="0" lvl="3" marL="0" marR="0" rtl="0" algn="r">
              <a:spcBef>
                <a:spcPts val="0"/>
              </a:spcBef>
              <a:buNone/>
              <a:defRPr b="0" i="0" sz="1200" u="none" cap="none" strike="noStrike">
                <a:solidFill>
                  <a:srgbClr val="757575"/>
                </a:solidFill>
                <a:latin typeface="Arial"/>
                <a:ea typeface="Arial"/>
                <a:cs typeface="Arial"/>
                <a:sym typeface="Arial"/>
              </a:defRPr>
            </a:lvl4pPr>
            <a:lvl5pPr indent="0" lvl="4" marL="0" marR="0" rtl="0" algn="r">
              <a:spcBef>
                <a:spcPts val="0"/>
              </a:spcBef>
              <a:buNone/>
              <a:defRPr b="0" i="0" sz="1200" u="none" cap="none" strike="noStrike">
                <a:solidFill>
                  <a:srgbClr val="757575"/>
                </a:solidFill>
                <a:latin typeface="Arial"/>
                <a:ea typeface="Arial"/>
                <a:cs typeface="Arial"/>
                <a:sym typeface="Arial"/>
              </a:defRPr>
            </a:lvl5pPr>
            <a:lvl6pPr indent="0" lvl="5" marL="0" marR="0" rtl="0" algn="r">
              <a:spcBef>
                <a:spcPts val="0"/>
              </a:spcBef>
              <a:buNone/>
              <a:defRPr b="0" i="0" sz="1200" u="none" cap="none" strike="noStrike">
                <a:solidFill>
                  <a:srgbClr val="757575"/>
                </a:solidFill>
                <a:latin typeface="Arial"/>
                <a:ea typeface="Arial"/>
                <a:cs typeface="Arial"/>
                <a:sym typeface="Arial"/>
              </a:defRPr>
            </a:lvl6pPr>
            <a:lvl7pPr indent="0" lvl="6" marL="0" marR="0" rtl="0" algn="r">
              <a:spcBef>
                <a:spcPts val="0"/>
              </a:spcBef>
              <a:buNone/>
              <a:defRPr b="0" i="0" sz="1200" u="none" cap="none" strike="noStrike">
                <a:solidFill>
                  <a:srgbClr val="757575"/>
                </a:solidFill>
                <a:latin typeface="Arial"/>
                <a:ea typeface="Arial"/>
                <a:cs typeface="Arial"/>
                <a:sym typeface="Arial"/>
              </a:defRPr>
            </a:lvl7pPr>
            <a:lvl8pPr indent="0" lvl="7" marL="0" marR="0" rtl="0" algn="r">
              <a:spcBef>
                <a:spcPts val="0"/>
              </a:spcBef>
              <a:buNone/>
              <a:defRPr b="0" i="0" sz="1200" u="none" cap="none" strike="noStrike">
                <a:solidFill>
                  <a:srgbClr val="757575"/>
                </a:solidFill>
                <a:latin typeface="Arial"/>
                <a:ea typeface="Arial"/>
                <a:cs typeface="Arial"/>
                <a:sym typeface="Arial"/>
              </a:defRPr>
            </a:lvl8pPr>
            <a:lvl9pPr indent="0" lvl="8" marL="0" marR="0" rtl="0" algn="r">
              <a:spcBef>
                <a:spcPts val="0"/>
              </a:spcBef>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chart" Target="../charts/chart1.xml"/><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hyperlink" Target="https://idl-bnc-idrc.dspacedirect.org/items/ad5be68e-7beb-43e6-b4b5-3d08ea108035" TargetMode="External"/><Relationship Id="rId4" Type="http://schemas.openxmlformats.org/officeDocument/2006/relationships/hyperlink" Target="https://opendatawatch.com/wp-content/uploads/KnowlegeBriefs/CRVS-Brief-1-EN.pdf"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hyperlink" Target="https://idl-bnc-idrc.dspacedirect.org/items/ad5be68e-7beb-43e6-b4b5-3d08ea108035" TargetMode="External"/><Relationship Id="rId4" Type="http://schemas.openxmlformats.org/officeDocument/2006/relationships/hyperlink" Target="https://opendatawatch.com/wp-content/uploads/KnowlegeBriefs/CRVS-Brief-1-EN.pdf"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hyperlink" Target="https://idl-bnc-idrc.dspacedirect.org/items/ad5be68e-7beb-43e6-b4b5-3d08ea108035"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8E8"/>
        </a:solidFill>
      </p:bgPr>
    </p:bg>
    <p:spTree>
      <p:nvGrpSpPr>
        <p:cNvPr id="100" name="Shape 100"/>
        <p:cNvGrpSpPr/>
        <p:nvPr/>
      </p:nvGrpSpPr>
      <p:grpSpPr>
        <a:xfrm>
          <a:off x="0" y="0"/>
          <a:ext cx="0" cy="0"/>
          <a:chOff x="0" y="0"/>
          <a:chExt cx="0" cy="0"/>
        </a:xfrm>
      </p:grpSpPr>
      <p:sp>
        <p:nvSpPr>
          <p:cNvPr id="101" name="Google Shape;101;p1"/>
          <p:cNvSpPr txBox="1"/>
          <p:nvPr>
            <p:ph type="title"/>
          </p:nvPr>
        </p:nvSpPr>
        <p:spPr>
          <a:xfrm>
            <a:off x="222560" y="738703"/>
            <a:ext cx="11155800" cy="606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accent3"/>
              </a:buClr>
              <a:buSzPts val="3100"/>
              <a:buFont typeface="Arial"/>
              <a:buNone/>
            </a:pPr>
            <a:r>
              <a:rPr lang="en-US"/>
              <a:t>Comment Utiliser ce Formulaire</a:t>
            </a:r>
            <a:endParaRPr/>
          </a:p>
        </p:txBody>
      </p:sp>
      <p:sp>
        <p:nvSpPr>
          <p:cNvPr id="102" name="Google Shape;102;p1"/>
          <p:cNvSpPr txBox="1"/>
          <p:nvPr>
            <p:ph idx="1" type="body"/>
          </p:nvPr>
        </p:nvSpPr>
        <p:spPr>
          <a:xfrm>
            <a:off x="974785" y="2292395"/>
            <a:ext cx="10403400" cy="3694200"/>
          </a:xfrm>
          <a:prstGeom prst="rect">
            <a:avLst/>
          </a:prstGeom>
          <a:noFill/>
          <a:ln>
            <a:noFill/>
          </a:ln>
        </p:spPr>
        <p:txBody>
          <a:bodyPr anchorCtr="0" anchor="ctr" bIns="45700" lIns="91425" spcFirstLastPara="1" rIns="91425" wrap="square" tIns="45700">
            <a:spAutoFit/>
          </a:bodyPr>
          <a:lstStyle/>
          <a:p>
            <a:pPr indent="-101600" lvl="0" marL="0" marR="0" rtl="0" algn="l">
              <a:lnSpc>
                <a:spcPct val="150000"/>
              </a:lnSpc>
              <a:spcBef>
                <a:spcPts val="0"/>
              </a:spcBef>
              <a:spcAft>
                <a:spcPts val="0"/>
              </a:spcAft>
              <a:buClr>
                <a:schemeClr val="dk1"/>
              </a:buClr>
              <a:buSzPts val="1600"/>
              <a:buFont typeface="Arial"/>
              <a:buChar char="•"/>
            </a:pPr>
            <a:r>
              <a:rPr lang="en-US" sz="1600"/>
              <a:t>Ce jeu de diapositives a été conçu comme un modèle pour aider les pays à préparer leur propre dossier d'investissement pour </a:t>
            </a:r>
            <a:r>
              <a:rPr b="1" lang="en-US" sz="1600"/>
              <a:t>Un système d'Enregistrement des </a:t>
            </a:r>
            <a:r>
              <a:rPr b="1" lang="en-US" sz="1600"/>
              <a:t>Échantillons</a:t>
            </a:r>
            <a:r>
              <a:rPr b="1" lang="en-US" sz="1600"/>
              <a:t> (SRS)</a:t>
            </a:r>
            <a:r>
              <a:rPr lang="en-US" sz="1600"/>
              <a:t>.</a:t>
            </a:r>
            <a:endParaRPr/>
          </a:p>
          <a:p>
            <a:pPr indent="-101600" lvl="0" marL="0" marR="0" rtl="0" algn="l">
              <a:lnSpc>
                <a:spcPct val="150000"/>
              </a:lnSpc>
              <a:spcBef>
                <a:spcPts val="0"/>
              </a:spcBef>
              <a:spcAft>
                <a:spcPts val="0"/>
              </a:spcAft>
              <a:buClr>
                <a:schemeClr val="dk1"/>
              </a:buClr>
              <a:buSzPts val="1600"/>
              <a:buFont typeface="Arial"/>
              <a:buChar char="•"/>
            </a:pPr>
            <a:r>
              <a:rPr lang="en-US" sz="1600"/>
              <a:t>Veuillez </a:t>
            </a:r>
            <a:r>
              <a:rPr b="1" lang="en-US" sz="1600"/>
              <a:t>remplacer tous les textes de remplacement</a:t>
            </a:r>
            <a:r>
              <a:rPr lang="en-US" sz="1600"/>
              <a:t> (par exemple, [PAYS], les figures d'exemple, les exemples de narration) par le contenu spécifique à votre pays.</a:t>
            </a:r>
            <a:endParaRPr b="0" i="0" sz="1600" u="none" cap="none" strike="noStrike">
              <a:solidFill>
                <a:schemeClr val="dk1"/>
              </a:solidFill>
              <a:latin typeface="Arial"/>
              <a:ea typeface="Arial"/>
              <a:cs typeface="Arial"/>
              <a:sym typeface="Arial"/>
            </a:endParaRPr>
          </a:p>
          <a:p>
            <a:pPr indent="-101600" lvl="0" marL="0" marR="0" rtl="0" algn="l">
              <a:lnSpc>
                <a:spcPct val="150000"/>
              </a:lnSpc>
              <a:spcBef>
                <a:spcPts val="0"/>
              </a:spcBef>
              <a:spcAft>
                <a:spcPts val="0"/>
              </a:spcAft>
              <a:buClr>
                <a:schemeClr val="dk1"/>
              </a:buClr>
              <a:buSzPts val="1600"/>
              <a:buFont typeface="Arial"/>
              <a:buChar char="•"/>
            </a:pPr>
            <a:r>
              <a:rPr lang="en-US" sz="1600"/>
              <a:t>Vous pouvez </a:t>
            </a:r>
            <a:r>
              <a:rPr b="1" lang="en-US" sz="1600"/>
              <a:t>adapter, ajouter ou supprimer des diapositives</a:t>
            </a:r>
            <a:r>
              <a:rPr lang="en-US" sz="1600"/>
              <a:t> pour refléter votre contexte national, vos priorités et les données disponibles.</a:t>
            </a:r>
            <a:endParaRPr/>
          </a:p>
          <a:p>
            <a:pPr indent="-101600" lvl="0" marL="0" marR="0" rtl="0" algn="l">
              <a:lnSpc>
                <a:spcPct val="150000"/>
              </a:lnSpc>
              <a:spcBef>
                <a:spcPts val="0"/>
              </a:spcBef>
              <a:spcAft>
                <a:spcPts val="0"/>
              </a:spcAft>
              <a:buClr>
                <a:schemeClr val="dk1"/>
              </a:buClr>
              <a:buSzPts val="1600"/>
              <a:buFont typeface="Arial"/>
              <a:buChar char="•"/>
            </a:pPr>
            <a:r>
              <a:rPr lang="en-US" sz="1600"/>
              <a:t>Des exemples suggérés, des références et des illustrations sont inclus, veuillez les mettre à jour avec vos propres données et sources.</a:t>
            </a:r>
            <a:endParaRPr/>
          </a:p>
          <a:p>
            <a:pPr indent="-101600" lvl="0" marL="0" marR="0" rtl="0" algn="l">
              <a:lnSpc>
                <a:spcPct val="150000"/>
              </a:lnSpc>
              <a:spcBef>
                <a:spcPts val="0"/>
              </a:spcBef>
              <a:spcAft>
                <a:spcPts val="0"/>
              </a:spcAft>
              <a:buClr>
                <a:schemeClr val="dk1"/>
              </a:buClr>
              <a:buSzPts val="1600"/>
              <a:buFont typeface="Arial"/>
              <a:buChar char="•"/>
            </a:pPr>
            <a:r>
              <a:rPr b="1" lang="en-US" sz="1600"/>
              <a:t>La diapositive complémentaire </a:t>
            </a:r>
            <a:r>
              <a:rPr lang="en-US" sz="1600"/>
              <a:t>est incluse à la fin ; veuillez la conserver ou l'adapter si nécessaire.</a:t>
            </a:r>
            <a:endParaRPr/>
          </a:p>
          <a:p>
            <a:pPr indent="0" lvl="0" marL="0" marR="0" rtl="0" algn="l">
              <a:lnSpc>
                <a:spcPct val="15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8" name="Shape 188"/>
        <p:cNvGrpSpPr/>
        <p:nvPr/>
      </p:nvGrpSpPr>
      <p:grpSpPr>
        <a:xfrm>
          <a:off x="0" y="0"/>
          <a:ext cx="0" cy="0"/>
          <a:chOff x="0" y="0"/>
          <a:chExt cx="0" cy="0"/>
        </a:xfrm>
      </p:grpSpPr>
      <p:sp>
        <p:nvSpPr>
          <p:cNvPr id="189" name="Google Shape;189;p10"/>
          <p:cNvSpPr/>
          <p:nvPr/>
        </p:nvSpPr>
        <p:spPr>
          <a:xfrm>
            <a:off x="0" y="651752"/>
            <a:ext cx="12192000" cy="736551"/>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90" name="Google Shape;190;p10"/>
          <p:cNvSpPr txBox="1"/>
          <p:nvPr>
            <p:ph type="title"/>
          </p:nvPr>
        </p:nvSpPr>
        <p:spPr>
          <a:xfrm>
            <a:off x="556532" y="643467"/>
            <a:ext cx="11210925" cy="744836"/>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3100"/>
              <a:buNone/>
            </a:pPr>
            <a:r>
              <a:rPr lang="en-US" sz="3200">
                <a:solidFill>
                  <a:schemeClr val="lt1"/>
                </a:solidFill>
              </a:rPr>
              <a:t>[EXEMPLE] Coûts Comparatifs</a:t>
            </a:r>
            <a:r>
              <a:rPr lang="en-US" sz="3200">
                <a:solidFill>
                  <a:schemeClr val="lt1"/>
                </a:solidFill>
              </a:rPr>
              <a:t> </a:t>
            </a:r>
            <a:r>
              <a:rPr lang="en-US" sz="1100">
                <a:solidFill>
                  <a:schemeClr val="lt1"/>
                </a:solidFill>
              </a:rPr>
              <a:t>[7]</a:t>
            </a:r>
            <a:endParaRPr sz="1100">
              <a:solidFill>
                <a:schemeClr val="lt1"/>
              </a:solidFill>
              <a:latin typeface="Play"/>
              <a:ea typeface="Play"/>
              <a:cs typeface="Play"/>
              <a:sym typeface="Play"/>
            </a:endParaRPr>
          </a:p>
        </p:txBody>
      </p:sp>
      <p:graphicFrame>
        <p:nvGraphicFramePr>
          <p:cNvPr id="191" name="Google Shape;191;p10"/>
          <p:cNvGraphicFramePr/>
          <p:nvPr/>
        </p:nvGraphicFramePr>
        <p:xfrm>
          <a:off x="643466" y="1611086"/>
          <a:ext cx="3000000" cy="3000000"/>
        </p:xfrm>
        <a:graphic>
          <a:graphicData uri="http://schemas.openxmlformats.org/drawingml/2006/table">
            <a:tbl>
              <a:tblPr>
                <a:noFill/>
                <a:tableStyleId>{B786F2EF-40D4-4BEA-9417-1D0966D14EAA}</a:tableStyleId>
              </a:tblPr>
              <a:tblGrid>
                <a:gridCol w="3525375"/>
                <a:gridCol w="1537800"/>
                <a:gridCol w="1341525"/>
                <a:gridCol w="1828725"/>
                <a:gridCol w="2671650"/>
              </a:tblGrid>
              <a:tr h="152400">
                <a:tc>
                  <a:txBody>
                    <a:bodyPr/>
                    <a:lstStyle/>
                    <a:p>
                      <a:pPr indent="0" lvl="0" marL="0" marR="0" rtl="0" algn="l">
                        <a:lnSpc>
                          <a:spcPct val="100000"/>
                        </a:lnSpc>
                        <a:spcBef>
                          <a:spcPts val="0"/>
                        </a:spcBef>
                        <a:spcAft>
                          <a:spcPts val="0"/>
                        </a:spcAft>
                        <a:buClr>
                          <a:schemeClr val="lt1"/>
                        </a:buClr>
                        <a:buSzPts val="1200"/>
                        <a:buFont typeface="Arial"/>
                        <a:buNone/>
                      </a:pPr>
                      <a:r>
                        <a:rPr lang="en-US" sz="1200">
                          <a:solidFill>
                            <a:schemeClr val="lt1"/>
                          </a:solidFill>
                        </a:rPr>
                        <a:t>SYSTÈME</a:t>
                      </a:r>
                      <a:endParaRPr/>
                    </a:p>
                  </a:txBody>
                  <a:tcPr marT="128775" marB="115375" marR="57675" marL="576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747474"/>
                    </a:solidFill>
                  </a:tcPr>
                </a:tc>
                <a:tc>
                  <a:txBody>
                    <a:bodyPr/>
                    <a:lstStyle/>
                    <a:p>
                      <a:pPr indent="0" lvl="0" marL="0" rtl="0" algn="l">
                        <a:spcBef>
                          <a:spcPts val="0"/>
                        </a:spcBef>
                        <a:spcAft>
                          <a:spcPts val="0"/>
                        </a:spcAft>
                        <a:buClr>
                          <a:schemeClr val="dk1"/>
                        </a:buClr>
                        <a:buSzPts val="1100"/>
                        <a:buFont typeface="Arial"/>
                        <a:buNone/>
                      </a:pPr>
                      <a:r>
                        <a:rPr lang="en-US" sz="1200">
                          <a:solidFill>
                            <a:schemeClr val="lt1"/>
                          </a:solidFill>
                        </a:rPr>
                        <a:t>COÛT ANNUALISÉ</a:t>
                      </a:r>
                      <a:endParaRPr sz="1200">
                        <a:solidFill>
                          <a:schemeClr val="lt1"/>
                        </a:solidFill>
                      </a:endParaRPr>
                    </a:p>
                    <a:p>
                      <a:pPr indent="0" lvl="0" marL="0" rtl="0" algn="l">
                        <a:spcBef>
                          <a:spcPts val="0"/>
                        </a:spcBef>
                        <a:spcAft>
                          <a:spcPts val="0"/>
                        </a:spcAft>
                        <a:buClr>
                          <a:schemeClr val="dk1"/>
                        </a:buClr>
                        <a:buSzPts val="1100"/>
                        <a:buFont typeface="Arial"/>
                        <a:buNone/>
                      </a:pPr>
                      <a:r>
                        <a:rPr lang="en-US" sz="1200">
                          <a:solidFill>
                            <a:schemeClr val="lt1"/>
                          </a:solidFill>
                        </a:rPr>
                        <a:t>COÛT</a:t>
                      </a:r>
                      <a:endParaRPr sz="1200">
                        <a:solidFill>
                          <a:schemeClr val="lt1"/>
                        </a:solidFill>
                      </a:endParaRPr>
                    </a:p>
                    <a:p>
                      <a:pPr indent="0" lvl="0" marL="0" marR="0" rtl="0" algn="l">
                        <a:lnSpc>
                          <a:spcPct val="100000"/>
                        </a:lnSpc>
                        <a:spcBef>
                          <a:spcPts val="0"/>
                        </a:spcBef>
                        <a:spcAft>
                          <a:spcPts val="0"/>
                        </a:spcAft>
                        <a:buClr>
                          <a:schemeClr val="lt1"/>
                        </a:buClr>
                        <a:buSzPts val="1200"/>
                        <a:buFont typeface="Arial"/>
                        <a:buNone/>
                      </a:pPr>
                      <a:r>
                        <a:t/>
                      </a:r>
                      <a:endParaRPr sz="1200">
                        <a:solidFill>
                          <a:schemeClr val="lt1"/>
                        </a:solidFill>
                      </a:endParaRPr>
                    </a:p>
                  </a:txBody>
                  <a:tcPr marT="128775" marB="115375" marR="57675" marL="576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747474"/>
                    </a:solidFill>
                  </a:tcPr>
                </a:tc>
                <a:tc>
                  <a:txBody>
                    <a:bodyPr/>
                    <a:lstStyle/>
                    <a:p>
                      <a:pPr indent="0" lvl="0" marL="0" rtl="0" algn="l">
                        <a:spcBef>
                          <a:spcPts val="0"/>
                        </a:spcBef>
                        <a:spcAft>
                          <a:spcPts val="0"/>
                        </a:spcAft>
                        <a:buClr>
                          <a:schemeClr val="dk1"/>
                        </a:buClr>
                        <a:buSzPts val="1100"/>
                        <a:buFont typeface="Arial"/>
                        <a:buNone/>
                      </a:pPr>
                      <a:r>
                        <a:rPr lang="en-US" sz="1200">
                          <a:solidFill>
                            <a:schemeClr val="lt1"/>
                          </a:solidFill>
                        </a:rPr>
                        <a:t>CINQ ANS</a:t>
                      </a:r>
                      <a:endParaRPr sz="1200">
                        <a:solidFill>
                          <a:schemeClr val="lt1"/>
                        </a:solidFill>
                      </a:endParaRPr>
                    </a:p>
                    <a:p>
                      <a:pPr indent="0" lvl="0" marL="0" rtl="0" algn="l">
                        <a:spcBef>
                          <a:spcPts val="0"/>
                        </a:spcBef>
                        <a:spcAft>
                          <a:spcPts val="0"/>
                        </a:spcAft>
                        <a:buClr>
                          <a:schemeClr val="dk1"/>
                        </a:buClr>
                        <a:buSzPts val="1100"/>
                        <a:buFont typeface="Arial"/>
                        <a:buNone/>
                      </a:pPr>
                      <a:r>
                        <a:rPr lang="en-US" sz="1200">
                          <a:solidFill>
                            <a:schemeClr val="lt1"/>
                          </a:solidFill>
                        </a:rPr>
                        <a:t>COÛT</a:t>
                      </a:r>
                      <a:endParaRPr sz="1200">
                        <a:solidFill>
                          <a:schemeClr val="lt1"/>
                        </a:solidFill>
                      </a:endParaRPr>
                    </a:p>
                    <a:p>
                      <a:pPr indent="0" lvl="0" marL="0" marR="0" rtl="0" algn="l">
                        <a:lnSpc>
                          <a:spcPct val="100000"/>
                        </a:lnSpc>
                        <a:spcBef>
                          <a:spcPts val="0"/>
                        </a:spcBef>
                        <a:spcAft>
                          <a:spcPts val="0"/>
                        </a:spcAft>
                        <a:buClr>
                          <a:schemeClr val="lt1"/>
                        </a:buClr>
                        <a:buSzPts val="1200"/>
                        <a:buFont typeface="Arial"/>
                        <a:buNone/>
                      </a:pPr>
                      <a:r>
                        <a:t/>
                      </a:r>
                      <a:endParaRPr sz="1200">
                        <a:solidFill>
                          <a:schemeClr val="lt1"/>
                        </a:solidFill>
                      </a:endParaRPr>
                    </a:p>
                  </a:txBody>
                  <a:tcPr marT="128775" marB="115375" marR="57675" marL="576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747474"/>
                    </a:solidFill>
                  </a:tcPr>
                </a:tc>
                <a:tc>
                  <a:txBody>
                    <a:bodyPr/>
                    <a:lstStyle/>
                    <a:p>
                      <a:pPr indent="0" lvl="0" marL="0" rtl="0" algn="l">
                        <a:spcBef>
                          <a:spcPts val="0"/>
                        </a:spcBef>
                        <a:spcAft>
                          <a:spcPts val="0"/>
                        </a:spcAft>
                        <a:buClr>
                          <a:schemeClr val="dk1"/>
                        </a:buClr>
                        <a:buSzPts val="1100"/>
                        <a:buFont typeface="Arial"/>
                        <a:buNone/>
                      </a:pPr>
                      <a:r>
                        <a:rPr lang="en-US" sz="1200">
                          <a:solidFill>
                            <a:schemeClr val="lt1"/>
                          </a:solidFill>
                        </a:rPr>
                        <a:t>DIX ANS</a:t>
                      </a:r>
                      <a:endParaRPr sz="1200">
                        <a:solidFill>
                          <a:schemeClr val="lt1"/>
                        </a:solidFill>
                      </a:endParaRPr>
                    </a:p>
                    <a:p>
                      <a:pPr indent="0" lvl="0" marL="0" rtl="0" algn="l">
                        <a:spcBef>
                          <a:spcPts val="0"/>
                        </a:spcBef>
                        <a:spcAft>
                          <a:spcPts val="0"/>
                        </a:spcAft>
                        <a:buClr>
                          <a:schemeClr val="dk1"/>
                        </a:buClr>
                        <a:buSzPts val="1100"/>
                        <a:buFont typeface="Arial"/>
                        <a:buNone/>
                      </a:pPr>
                      <a:r>
                        <a:rPr lang="en-US" sz="1200">
                          <a:solidFill>
                            <a:schemeClr val="lt1"/>
                          </a:solidFill>
                        </a:rPr>
                        <a:t>COÛT</a:t>
                      </a:r>
                      <a:endParaRPr sz="1200">
                        <a:solidFill>
                          <a:schemeClr val="lt1"/>
                        </a:solidFill>
                      </a:endParaRPr>
                    </a:p>
                    <a:p>
                      <a:pPr indent="0" lvl="0" marL="0" marR="0" rtl="0" algn="l">
                        <a:lnSpc>
                          <a:spcPct val="100000"/>
                        </a:lnSpc>
                        <a:spcBef>
                          <a:spcPts val="0"/>
                        </a:spcBef>
                        <a:spcAft>
                          <a:spcPts val="0"/>
                        </a:spcAft>
                        <a:buClr>
                          <a:schemeClr val="lt1"/>
                        </a:buClr>
                        <a:buSzPts val="1200"/>
                        <a:buFont typeface="Arial"/>
                        <a:buNone/>
                      </a:pPr>
                      <a:r>
                        <a:t/>
                      </a:r>
                      <a:endParaRPr sz="1200">
                        <a:solidFill>
                          <a:schemeClr val="lt1"/>
                        </a:solidFill>
                      </a:endParaRPr>
                    </a:p>
                  </a:txBody>
                  <a:tcPr marT="128775" marB="115375" marR="57675" marL="576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747474"/>
                    </a:solidFill>
                  </a:tcPr>
                </a:tc>
                <a:tc>
                  <a:txBody>
                    <a:bodyPr/>
                    <a:lstStyle/>
                    <a:p>
                      <a:pPr indent="0" lvl="0" marL="0" marR="0" rtl="0" algn="l">
                        <a:lnSpc>
                          <a:spcPct val="100000"/>
                        </a:lnSpc>
                        <a:spcBef>
                          <a:spcPts val="0"/>
                        </a:spcBef>
                        <a:spcAft>
                          <a:spcPts val="0"/>
                        </a:spcAft>
                        <a:buClr>
                          <a:schemeClr val="lt1"/>
                        </a:buClr>
                        <a:buSzPts val="1200"/>
                        <a:buFont typeface="Arial"/>
                        <a:buNone/>
                      </a:pPr>
                      <a:r>
                        <a:rPr b="0" lang="en-US" sz="1200" u="none" cap="none" strike="noStrike">
                          <a:solidFill>
                            <a:schemeClr val="lt1"/>
                          </a:solidFill>
                          <a:latin typeface="Arial"/>
                          <a:ea typeface="Arial"/>
                          <a:cs typeface="Arial"/>
                          <a:sym typeface="Arial"/>
                        </a:rPr>
                        <a:t>COMMENTAIRES</a:t>
                      </a:r>
                      <a:endParaRPr/>
                    </a:p>
                  </a:txBody>
                  <a:tcPr marT="128775" marB="115375" marR="57675" marL="576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747474"/>
                    </a:solidFill>
                  </a:tcPr>
                </a:tc>
              </a:tr>
              <a:tr h="768725">
                <a:tc>
                  <a:txBody>
                    <a:bodyPr/>
                    <a:lstStyle/>
                    <a:p>
                      <a:pPr indent="0" lvl="0" marL="0" marR="0" rtl="0" algn="l">
                        <a:lnSpc>
                          <a:spcPct val="100000"/>
                        </a:lnSpc>
                        <a:spcBef>
                          <a:spcPts val="0"/>
                        </a:spcBef>
                        <a:spcAft>
                          <a:spcPts val="0"/>
                        </a:spcAft>
                        <a:buClr>
                          <a:schemeClr val="dk1"/>
                        </a:buClr>
                        <a:buSzPts val="1600"/>
                        <a:buFont typeface="Arial"/>
                        <a:buNone/>
                      </a:pPr>
                      <a:r>
                        <a:rPr lang="en-US" sz="1600">
                          <a:solidFill>
                            <a:schemeClr val="dk1"/>
                          </a:solidFill>
                        </a:rPr>
                        <a:t>Recensement National de la Population et du Logement</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lang="en-US" sz="1600" u="none" cap="none" strike="noStrike">
                          <a:solidFill>
                            <a:schemeClr val="dk1"/>
                          </a:solidFill>
                        </a:rPr>
                        <a:t>$4.5m</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lang="en-US" sz="1600" u="none" cap="none" strike="noStrike">
                          <a:solidFill>
                            <a:schemeClr val="dk1"/>
                          </a:solidFill>
                        </a:rPr>
                        <a:t>$45.5</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lang="en-US" sz="1600">
                          <a:solidFill>
                            <a:schemeClr val="dk1"/>
                          </a:solidFill>
                        </a:rPr>
                        <a:t>De l'allocation gouvernementale pour le NPHC 2021</a:t>
                      </a:r>
                      <a:r>
                        <a:rPr lang="en-US" sz="1600" u="none" cap="none" strike="noStrike">
                          <a:solidFill>
                            <a:schemeClr val="dk1"/>
                          </a:solidFill>
                        </a:rPr>
                        <a:t> </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r>
              <a:tr h="498525">
                <a:tc>
                  <a:txBody>
                    <a:bodyPr/>
                    <a:lstStyle/>
                    <a:p>
                      <a:pPr indent="0" lvl="0" marL="0" marR="0" rtl="0" algn="l">
                        <a:lnSpc>
                          <a:spcPct val="100000"/>
                        </a:lnSpc>
                        <a:spcBef>
                          <a:spcPts val="0"/>
                        </a:spcBef>
                        <a:spcAft>
                          <a:spcPts val="0"/>
                        </a:spcAft>
                        <a:buClr>
                          <a:schemeClr val="dk1"/>
                        </a:buClr>
                        <a:buSzPts val="1600"/>
                        <a:buFont typeface="Arial"/>
                        <a:buNone/>
                      </a:pPr>
                      <a:r>
                        <a:rPr lang="en-US" sz="1600">
                          <a:solidFill>
                            <a:schemeClr val="dk1"/>
                          </a:solidFill>
                        </a:rPr>
                        <a:t>Enquête Démographique et de Santé</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l">
                        <a:lnSpc>
                          <a:spcPct val="100000"/>
                        </a:lnSpc>
                        <a:spcBef>
                          <a:spcPts val="0"/>
                        </a:spcBef>
                        <a:spcAft>
                          <a:spcPts val="0"/>
                        </a:spcAft>
                        <a:buClr>
                          <a:schemeClr val="dk1"/>
                        </a:buClr>
                        <a:buSzPts val="1600"/>
                        <a:buFont typeface="Arial"/>
                        <a:buNone/>
                      </a:pPr>
                      <a:r>
                        <a:rPr lang="en-US" sz="1600" u="none" cap="none" strike="noStrike">
                          <a:solidFill>
                            <a:schemeClr val="dk1"/>
                          </a:solidFill>
                        </a:rPr>
                        <a:t>$1m</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l">
                        <a:lnSpc>
                          <a:spcPct val="100000"/>
                        </a:lnSpc>
                        <a:spcBef>
                          <a:spcPts val="0"/>
                        </a:spcBef>
                        <a:spcAft>
                          <a:spcPts val="0"/>
                        </a:spcAft>
                        <a:buClr>
                          <a:schemeClr val="dk1"/>
                        </a:buClr>
                        <a:buSzPts val="1600"/>
                        <a:buFont typeface="Arial"/>
                        <a:buNone/>
                      </a:pPr>
                      <a:r>
                        <a:rPr b="0" lang="en-US" sz="1600" u="none" cap="none" strike="noStrike">
                          <a:solidFill>
                            <a:schemeClr val="dk1"/>
                          </a:solidFill>
                        </a:rPr>
                        <a:t>$5m</a:t>
                      </a:r>
                      <a:endParaRPr b="0" baseline="30000"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l">
                        <a:lnSpc>
                          <a:spcPct val="100000"/>
                        </a:lnSpc>
                        <a:spcBef>
                          <a:spcPts val="0"/>
                        </a:spcBef>
                        <a:spcAft>
                          <a:spcPts val="0"/>
                        </a:spcAft>
                        <a:buClr>
                          <a:schemeClr val="dk1"/>
                        </a:buClr>
                        <a:buSzPts val="1600"/>
                        <a:buFont typeface="Arial"/>
                        <a:buNone/>
                      </a:pPr>
                      <a:r>
                        <a:rPr lang="en-US" sz="1600" u="none" cap="none" strike="noStrike">
                          <a:solidFill>
                            <a:schemeClr val="dk1"/>
                          </a:solidFill>
                        </a:rPr>
                        <a:t>$10m</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l">
                        <a:lnSpc>
                          <a:spcPct val="100000"/>
                        </a:lnSpc>
                        <a:spcBef>
                          <a:spcPts val="0"/>
                        </a:spcBef>
                        <a:spcAft>
                          <a:spcPts val="0"/>
                        </a:spcAft>
                        <a:buClr>
                          <a:schemeClr val="dk1"/>
                        </a:buClr>
                        <a:buSzPts val="1600"/>
                        <a:buFont typeface="Arial"/>
                        <a:buNone/>
                      </a:pPr>
                      <a:r>
                        <a:rPr lang="en-US" sz="1600">
                          <a:solidFill>
                            <a:schemeClr val="dk1"/>
                          </a:solidFill>
                        </a:rPr>
                        <a:t>Contribution de l'USAID</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729825">
                <a:tc>
                  <a:txBody>
                    <a:bodyPr/>
                    <a:lstStyle/>
                    <a:p>
                      <a:pPr indent="0" lvl="0" marL="0" marR="0" rtl="0" algn="l">
                        <a:lnSpc>
                          <a:spcPct val="100000"/>
                        </a:lnSpc>
                        <a:spcBef>
                          <a:spcPts val="0"/>
                        </a:spcBef>
                        <a:spcAft>
                          <a:spcPts val="0"/>
                        </a:spcAft>
                        <a:buClr>
                          <a:schemeClr val="dk1"/>
                        </a:buClr>
                        <a:buSzPts val="1600"/>
                        <a:buFont typeface="Arial"/>
                        <a:buNone/>
                      </a:pPr>
                      <a:r>
                        <a:rPr lang="en-US" sz="1600">
                          <a:solidFill>
                            <a:schemeClr val="dk1"/>
                          </a:solidFill>
                        </a:rPr>
                        <a:t>Sites de Surveillance Sanitaire et Démographique</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lang="en-US" sz="1600" u="none" cap="none" strike="noStrike">
                          <a:solidFill>
                            <a:schemeClr val="dk1"/>
                          </a:solidFill>
                        </a:rPr>
                        <a:t>Vari</a:t>
                      </a:r>
                      <a:r>
                        <a:rPr lang="en-US" sz="1600">
                          <a:solidFill>
                            <a:schemeClr val="dk1"/>
                          </a:solidFill>
                        </a:rPr>
                        <a:t>ables</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lang="en-US" sz="1600" u="none" cap="none" strike="noStrike">
                          <a:solidFill>
                            <a:schemeClr val="dk1"/>
                          </a:solidFill>
                        </a:rPr>
                        <a:t>Vari</a:t>
                      </a:r>
                      <a:r>
                        <a:rPr lang="en-US" sz="1600">
                          <a:solidFill>
                            <a:schemeClr val="dk1"/>
                          </a:solidFill>
                        </a:rPr>
                        <a:t>ables</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lang="en-US" sz="1600" u="none" cap="none" strike="noStrike">
                          <a:solidFill>
                            <a:schemeClr val="dk1"/>
                          </a:solidFill>
                        </a:rPr>
                        <a:t>Vari</a:t>
                      </a:r>
                      <a:r>
                        <a:rPr lang="en-US" sz="1600">
                          <a:solidFill>
                            <a:schemeClr val="dk1"/>
                          </a:solidFill>
                        </a:rPr>
                        <a:t>ables</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lang="en-US" sz="1600">
                          <a:solidFill>
                            <a:schemeClr val="dk1"/>
                          </a:solidFill>
                        </a:rPr>
                        <a:t>Varie en fonction de la taille du site et de la méthodologie utilisée sur le terrain</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r>
              <a:tr h="729825">
                <a:tc>
                  <a:txBody>
                    <a:bodyPr/>
                    <a:lstStyle/>
                    <a:p>
                      <a:pPr indent="0" lvl="0" marL="0" marR="0" rtl="0" algn="l">
                        <a:lnSpc>
                          <a:spcPct val="100000"/>
                        </a:lnSpc>
                        <a:spcBef>
                          <a:spcPts val="0"/>
                        </a:spcBef>
                        <a:spcAft>
                          <a:spcPts val="0"/>
                        </a:spcAft>
                        <a:buClr>
                          <a:schemeClr val="dk1"/>
                        </a:buClr>
                        <a:buSzPts val="1600"/>
                        <a:buFont typeface="Arial"/>
                        <a:buNone/>
                      </a:pPr>
                      <a:r>
                        <a:rPr lang="en-US" sz="1600">
                          <a:solidFill>
                            <a:schemeClr val="dk1"/>
                          </a:solidFill>
                        </a:rPr>
                        <a:t>Système d'Enregistrement et de Statistiques de l'état civil</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l">
                        <a:lnSpc>
                          <a:spcPct val="100000"/>
                        </a:lnSpc>
                        <a:spcBef>
                          <a:spcPts val="0"/>
                        </a:spcBef>
                        <a:spcAft>
                          <a:spcPts val="0"/>
                        </a:spcAft>
                        <a:buClr>
                          <a:schemeClr val="dk1"/>
                        </a:buClr>
                        <a:buSzPts val="1600"/>
                        <a:buFont typeface="Arial"/>
                        <a:buNone/>
                      </a:pPr>
                      <a:r>
                        <a:rPr b="0" lang="en-US" sz="1600" u="none" cap="none" strike="noStrike">
                          <a:solidFill>
                            <a:schemeClr val="dk1"/>
                          </a:solidFill>
                        </a:rPr>
                        <a:t>$1.1m</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l">
                        <a:lnSpc>
                          <a:spcPct val="100000"/>
                        </a:lnSpc>
                        <a:spcBef>
                          <a:spcPts val="0"/>
                        </a:spcBef>
                        <a:spcAft>
                          <a:spcPts val="0"/>
                        </a:spcAft>
                        <a:buClr>
                          <a:schemeClr val="dk1"/>
                        </a:buClr>
                        <a:buSzPts val="1600"/>
                        <a:buFont typeface="Arial"/>
                        <a:buNone/>
                      </a:pPr>
                      <a:r>
                        <a:rPr lang="en-US" sz="1600" u="none" cap="none" strike="noStrike">
                          <a:solidFill>
                            <a:schemeClr val="dk1"/>
                          </a:solidFill>
                        </a:rPr>
                        <a:t>$5.5m</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l">
                        <a:lnSpc>
                          <a:spcPct val="100000"/>
                        </a:lnSpc>
                        <a:spcBef>
                          <a:spcPts val="0"/>
                        </a:spcBef>
                        <a:spcAft>
                          <a:spcPts val="0"/>
                        </a:spcAft>
                        <a:buClr>
                          <a:schemeClr val="dk1"/>
                        </a:buClr>
                        <a:buSzPts val="1600"/>
                        <a:buFont typeface="Arial"/>
                        <a:buNone/>
                      </a:pPr>
                      <a:r>
                        <a:rPr lang="en-US" sz="1600" u="none" cap="none" strike="noStrike">
                          <a:solidFill>
                            <a:schemeClr val="dk1"/>
                          </a:solidFill>
                        </a:rPr>
                        <a:t>$11m</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l">
                        <a:lnSpc>
                          <a:spcPct val="100000"/>
                        </a:lnSpc>
                        <a:spcBef>
                          <a:spcPts val="0"/>
                        </a:spcBef>
                        <a:spcAft>
                          <a:spcPts val="0"/>
                        </a:spcAft>
                        <a:buClr>
                          <a:schemeClr val="dk1"/>
                        </a:buClr>
                        <a:buSzPts val="1600"/>
                        <a:buFont typeface="Arial"/>
                        <a:buNone/>
                      </a:pPr>
                      <a:r>
                        <a:rPr lang="en-US" sz="1600">
                          <a:solidFill>
                            <a:schemeClr val="dk1"/>
                          </a:solidFill>
                        </a:rPr>
                        <a:t>Projet de loi de finances du gouvernement </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498525">
                <a:tc>
                  <a:txBody>
                    <a:bodyPr/>
                    <a:lstStyle/>
                    <a:p>
                      <a:pPr indent="0" lvl="0" marL="0" marR="0" rtl="0" algn="l">
                        <a:lnSpc>
                          <a:spcPct val="100000"/>
                        </a:lnSpc>
                        <a:spcBef>
                          <a:spcPts val="0"/>
                        </a:spcBef>
                        <a:spcAft>
                          <a:spcPts val="0"/>
                        </a:spcAft>
                        <a:buClr>
                          <a:schemeClr val="dk1"/>
                        </a:buClr>
                        <a:buSzPts val="1600"/>
                        <a:buFont typeface="Arial"/>
                        <a:buNone/>
                      </a:pPr>
                      <a:r>
                        <a:rPr lang="en-US" sz="1600">
                          <a:solidFill>
                            <a:schemeClr val="dk1"/>
                          </a:solidFill>
                        </a:rPr>
                        <a:t>Système de Surveillance de la Mortalité par </a:t>
                      </a:r>
                      <a:r>
                        <a:rPr lang="en-US" sz="1600">
                          <a:solidFill>
                            <a:schemeClr val="dk1"/>
                          </a:solidFill>
                        </a:rPr>
                        <a:t>Échantillonnage</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lang="en-US" sz="1600" u="none" cap="none" strike="noStrike">
                          <a:solidFill>
                            <a:schemeClr val="dk1"/>
                          </a:solidFill>
                        </a:rPr>
                        <a:t>$0.78m - 1.1m</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lang="en-US" sz="1600" u="none" cap="none" strike="noStrike">
                          <a:solidFill>
                            <a:schemeClr val="dk1"/>
                          </a:solidFill>
                        </a:rPr>
                        <a:t>$3.9 - $5.5m</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lang="en-US" sz="1600" u="none" cap="none" strike="noStrike">
                          <a:solidFill>
                            <a:schemeClr val="dk1"/>
                          </a:solidFill>
                        </a:rPr>
                        <a:t>$7.8 - $11m</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lang="en-US" sz="1600" u="none" cap="none" strike="noStrike">
                          <a:solidFill>
                            <a:schemeClr val="dk1"/>
                          </a:solidFill>
                        </a:rPr>
                        <a:t>[2,5]</a:t>
                      </a:r>
                      <a:endParaRPr sz="1600" u="none" cap="none" strike="noStrike">
                        <a:solidFill>
                          <a:schemeClr val="dk1"/>
                        </a:solidFill>
                      </a:endParaRPr>
                    </a:p>
                  </a:txBody>
                  <a:tcPr marT="128775" marB="115375" marR="57675" marL="57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192" name="Google Shape;192;p10"/>
          <p:cNvSpPr txBox="1"/>
          <p:nvPr/>
        </p:nvSpPr>
        <p:spPr>
          <a:xfrm>
            <a:off x="-104075" y="6631375"/>
            <a:ext cx="11871600" cy="397200"/>
          </a:xfrm>
          <a:prstGeom prst="rect">
            <a:avLst/>
          </a:prstGeom>
          <a:noFill/>
          <a:ln>
            <a:noFill/>
          </a:ln>
        </p:spPr>
        <p:txBody>
          <a:bodyPr anchorCtr="0" anchor="t" bIns="45700" lIns="91425" spcFirstLastPara="1" rIns="91425" wrap="square" tIns="45700">
            <a:spAutoFit/>
          </a:bodyPr>
          <a:lstStyle/>
          <a:p>
            <a:pPr indent="-228600" lvl="0" marL="690563" marR="0" rtl="0" algn="l">
              <a:lnSpc>
                <a:spcPct val="90000"/>
              </a:lnSpc>
              <a:spcBef>
                <a:spcPts val="0"/>
              </a:spcBef>
              <a:spcAft>
                <a:spcPts val="0"/>
              </a:spcAft>
              <a:buNone/>
            </a:pPr>
            <a:r>
              <a:rPr b="0" i="0" lang="en-US" sz="1100" u="none" cap="none" strike="noStrike">
                <a:solidFill>
                  <a:schemeClr val="dk1"/>
                </a:solidFill>
                <a:latin typeface="Arial"/>
                <a:ea typeface="Arial"/>
                <a:cs typeface="Arial"/>
                <a:sym typeface="Arial"/>
              </a:rPr>
              <a:t>[7] Setel, P., Weiss, W., &amp; Kwarah, W. (2023, October). A business case for a sample registration system (SRS) in Ghana [Slides presentation]. USAID; Data for Impact/Vital Strategies.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6" name="Shape 196"/>
        <p:cNvGrpSpPr/>
        <p:nvPr/>
      </p:nvGrpSpPr>
      <p:grpSpPr>
        <a:xfrm>
          <a:off x="0" y="0"/>
          <a:ext cx="0" cy="0"/>
          <a:chOff x="0" y="0"/>
          <a:chExt cx="0" cy="0"/>
        </a:xfrm>
      </p:grpSpPr>
      <p:sp>
        <p:nvSpPr>
          <p:cNvPr id="197" name="Google Shape;197;p11"/>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98" name="Google Shape;198;p11"/>
          <p:cNvSpPr/>
          <p:nvPr/>
        </p:nvSpPr>
        <p:spPr>
          <a:xfrm>
            <a:off x="1114425" y="0"/>
            <a:ext cx="9963150" cy="6858000"/>
          </a:xfrm>
          <a:custGeom>
            <a:rect b="b" l="l" r="r" t="t"/>
            <a:pathLst>
              <a:path extrusionOk="0" h="6858000" w="996315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cap="flat" cmpd="sng" w="9525">
            <a:solidFill>
              <a:srgbClr val="EFEFEF"/>
            </a:solidFill>
            <a:prstDash val="solid"/>
            <a:miter lim="800000"/>
            <a:headEnd len="sm" w="sm" type="none"/>
            <a:tailEnd len="sm" w="sm" type="none"/>
          </a:ln>
          <a:effectLst>
            <a:outerShdw blurRad="139700" sx="102000" rotWithShape="0" algn="ctr" sy="102000">
              <a:srgbClr val="D8D8D8">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99" name="Google Shape;199;p11"/>
          <p:cNvSpPr/>
          <p:nvPr/>
        </p:nvSpPr>
        <p:spPr>
          <a:xfrm>
            <a:off x="1121664" y="0"/>
            <a:ext cx="9948672" cy="6858000"/>
          </a:xfrm>
          <a:custGeom>
            <a:rect b="b" l="l" r="r" t="t"/>
            <a:pathLst>
              <a:path extrusionOk="0" h="6858000" w="996315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00" name="Google Shape;200;p11"/>
          <p:cNvSpPr txBox="1"/>
          <p:nvPr>
            <p:ph type="title"/>
          </p:nvPr>
        </p:nvSpPr>
        <p:spPr>
          <a:xfrm>
            <a:off x="1524003" y="1999615"/>
            <a:ext cx="9144000" cy="2764028"/>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7200"/>
              <a:buFont typeface="Play"/>
              <a:buNone/>
            </a:pPr>
            <a:r>
              <a:rPr lang="en-US" sz="7200"/>
              <a:t>Conception du SRS</a:t>
            </a:r>
            <a:endParaRPr/>
          </a:p>
        </p:txBody>
      </p:sp>
      <p:sp>
        <p:nvSpPr>
          <p:cNvPr id="201" name="Google Shape;201;p11"/>
          <p:cNvSpPr txBox="1"/>
          <p:nvPr>
            <p:ph idx="1" type="body"/>
          </p:nvPr>
        </p:nvSpPr>
        <p:spPr>
          <a:xfrm>
            <a:off x="1966912" y="5645150"/>
            <a:ext cx="8258176" cy="63182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2800"/>
              <a:buNone/>
            </a:pPr>
            <a:r>
              <a:rPr lang="en-US" sz="2800">
                <a:solidFill>
                  <a:schemeClr val="dk1"/>
                </a:solidFill>
                <a:latin typeface="Arial"/>
                <a:ea typeface="Arial"/>
                <a:cs typeface="Arial"/>
                <a:sym typeface="Arial"/>
              </a:rPr>
              <a:t>Solution</a:t>
            </a:r>
            <a:endParaRPr/>
          </a:p>
        </p:txBody>
      </p:sp>
      <p:sp>
        <p:nvSpPr>
          <p:cNvPr id="202" name="Google Shape;202;p11"/>
          <p:cNvSpPr/>
          <p:nvPr/>
        </p:nvSpPr>
        <p:spPr>
          <a:xfrm>
            <a:off x="3718560" y="5524786"/>
            <a:ext cx="4754880" cy="2743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12"/>
          <p:cNvSpPr txBox="1"/>
          <p:nvPr>
            <p:ph type="title"/>
          </p:nvPr>
        </p:nvSpPr>
        <p:spPr>
          <a:xfrm>
            <a:off x="518150" y="480654"/>
            <a:ext cx="11155800" cy="8838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accent3"/>
              </a:buClr>
              <a:buSzPts val="3100"/>
              <a:buFont typeface="Arial"/>
              <a:buNone/>
            </a:pPr>
            <a:r>
              <a:rPr b="1" lang="en-US" sz="2800"/>
              <a:t>Un SRS qui Fonctionne Bien S'Appuie sur les Piliers de la Réussite</a:t>
            </a:r>
            <a:endParaRPr b="1" sz="2800"/>
          </a:p>
        </p:txBody>
      </p:sp>
      <p:sp>
        <p:nvSpPr>
          <p:cNvPr id="208" name="Google Shape;208;p12"/>
          <p:cNvSpPr/>
          <p:nvPr/>
        </p:nvSpPr>
        <p:spPr>
          <a:xfrm>
            <a:off x="363089" y="3095400"/>
            <a:ext cx="2710311" cy="2971178"/>
          </a:xfrm>
          <a:prstGeom prst="rect">
            <a:avLst/>
          </a:prstGeom>
          <a:solidFill>
            <a:srgbClr val="FCECD6"/>
          </a:solidFill>
          <a:ln>
            <a:noFill/>
          </a:ln>
        </p:spPr>
        <p:txBody>
          <a:bodyPr anchorCtr="0" anchor="t" bIns="45700" lIns="91425" spcFirstLastPara="1" rIns="91425" wrap="square" tIns="182875">
            <a:noAutofit/>
          </a:bodyPr>
          <a:lstStyle/>
          <a:p>
            <a:pPr indent="-158750" lvl="0" marL="171450" marR="0" rtl="0" algn="l">
              <a:lnSpc>
                <a:spcPct val="100000"/>
              </a:lnSpc>
              <a:spcBef>
                <a:spcPts val="0"/>
              </a:spcBef>
              <a:spcAft>
                <a:spcPts val="0"/>
              </a:spcAft>
              <a:buClr>
                <a:schemeClr val="accent4"/>
              </a:buClr>
              <a:buSzPts val="1400"/>
              <a:buFont typeface="Arial"/>
              <a:buChar char="•"/>
            </a:pPr>
            <a:r>
              <a:rPr lang="en-US">
                <a:solidFill>
                  <a:schemeClr val="dk1"/>
                </a:solidFill>
              </a:rPr>
              <a:t>Fournit une source continue de données cruciales sur la charge de la mortalité afin d'établir des priorités, de concevoir, de mettre en œuvre et de contrôler des politiques sanitaires et sociales à grande échelle.</a:t>
            </a:r>
            <a:endParaRPr>
              <a:solidFill>
                <a:schemeClr val="dk1"/>
              </a:solidFill>
            </a:endParaRPr>
          </a:p>
          <a:p>
            <a:pPr indent="0" lvl="0" marL="457200" marR="0" rtl="0" algn="l">
              <a:lnSpc>
                <a:spcPct val="100000"/>
              </a:lnSpc>
              <a:spcBef>
                <a:spcPts val="0"/>
              </a:spcBef>
              <a:spcAft>
                <a:spcPts val="0"/>
              </a:spcAft>
              <a:buNone/>
            </a:pPr>
            <a:r>
              <a:t/>
            </a:r>
            <a:endParaRPr>
              <a:solidFill>
                <a:schemeClr val="dk1"/>
              </a:solidFill>
            </a:endParaRPr>
          </a:p>
          <a:p>
            <a:pPr indent="-158750" lvl="0" marL="171450" marR="0" rtl="0" algn="l">
              <a:lnSpc>
                <a:spcPct val="100000"/>
              </a:lnSpc>
              <a:spcBef>
                <a:spcPts val="0"/>
              </a:spcBef>
              <a:spcAft>
                <a:spcPts val="0"/>
              </a:spcAft>
              <a:buClr>
                <a:schemeClr val="accent4"/>
              </a:buClr>
              <a:buSzPts val="1400"/>
              <a:buFont typeface="Arial"/>
              <a:buChar char="•"/>
            </a:pPr>
            <a:r>
              <a:rPr lang="en-US">
                <a:solidFill>
                  <a:schemeClr val="dk1"/>
                </a:solidFill>
              </a:rPr>
              <a:t>Instauration d'une culture de collecte et d'utilisation des données de haute qualité sur la mortalité au Ghana.</a:t>
            </a:r>
            <a:endParaRPr b="0" i="0" sz="1200" u="none" cap="none" strike="noStrike">
              <a:solidFill>
                <a:schemeClr val="dk1"/>
              </a:solidFill>
              <a:latin typeface="Arial"/>
              <a:ea typeface="Arial"/>
              <a:cs typeface="Arial"/>
              <a:sym typeface="Arial"/>
            </a:endParaRPr>
          </a:p>
        </p:txBody>
      </p:sp>
      <p:sp>
        <p:nvSpPr>
          <p:cNvPr id="209" name="Google Shape;209;p12"/>
          <p:cNvSpPr/>
          <p:nvPr/>
        </p:nvSpPr>
        <p:spPr>
          <a:xfrm>
            <a:off x="3176819" y="3095399"/>
            <a:ext cx="2710311" cy="2971185"/>
          </a:xfrm>
          <a:prstGeom prst="rect">
            <a:avLst/>
          </a:prstGeom>
          <a:solidFill>
            <a:srgbClr val="EDF3D5"/>
          </a:solidFill>
          <a:ln>
            <a:noFill/>
          </a:ln>
        </p:spPr>
        <p:txBody>
          <a:bodyPr anchorCtr="0" anchor="t" bIns="45700" lIns="91425" spcFirstLastPara="1" rIns="91425" wrap="square" tIns="182875">
            <a:noAutofit/>
          </a:bodyPr>
          <a:lstStyle/>
          <a:p>
            <a:pPr indent="-158750" lvl="0" marL="171450" marR="0" rtl="0" algn="l">
              <a:lnSpc>
                <a:spcPct val="100000"/>
              </a:lnSpc>
              <a:spcBef>
                <a:spcPts val="0"/>
              </a:spcBef>
              <a:spcAft>
                <a:spcPts val="0"/>
              </a:spcAft>
              <a:buClr>
                <a:schemeClr val="accent1"/>
              </a:buClr>
              <a:buSzPts val="1400"/>
              <a:buFont typeface="Arial"/>
              <a:buChar char="•"/>
            </a:pPr>
            <a:r>
              <a:rPr lang="en-US">
                <a:solidFill>
                  <a:schemeClr val="dk1"/>
                </a:solidFill>
              </a:rPr>
              <a:t>Peut permettre la détection et fournit une plate-forme pour une enquête plus approfondie et une réponse aux foyers proches.</a:t>
            </a:r>
            <a:endParaRPr b="0" i="0" sz="1200" u="none" cap="none" strike="noStrike">
              <a:solidFill>
                <a:schemeClr val="dk1"/>
              </a:solidFill>
              <a:latin typeface="Arial"/>
              <a:ea typeface="Arial"/>
              <a:cs typeface="Arial"/>
              <a:sym typeface="Arial"/>
            </a:endParaRPr>
          </a:p>
          <a:p>
            <a:pPr indent="-158750" lvl="0" marL="171450" marR="0" rtl="0" algn="l">
              <a:lnSpc>
                <a:spcPct val="100000"/>
              </a:lnSpc>
              <a:spcBef>
                <a:spcPts val="1000"/>
              </a:spcBef>
              <a:spcAft>
                <a:spcPts val="0"/>
              </a:spcAft>
              <a:buClr>
                <a:schemeClr val="accent1"/>
              </a:buClr>
              <a:buSzPts val="1400"/>
              <a:buFont typeface="Arial"/>
              <a:buChar char="•"/>
            </a:pPr>
            <a:r>
              <a:rPr lang="en-US">
                <a:solidFill>
                  <a:schemeClr val="dk1"/>
                </a:solidFill>
              </a:rPr>
              <a:t>Mesure de la mortalité totale/surmortalité en cas de pandémie.</a:t>
            </a:r>
            <a:endParaRPr b="0" i="0" sz="1200" u="none" cap="none" strike="noStrike">
              <a:solidFill>
                <a:schemeClr val="dk1"/>
              </a:solidFill>
              <a:latin typeface="Arial"/>
              <a:ea typeface="Arial"/>
              <a:cs typeface="Arial"/>
              <a:sym typeface="Arial"/>
            </a:endParaRPr>
          </a:p>
          <a:p>
            <a:pPr indent="-158750" lvl="0" marL="171450" marR="0" rtl="0" algn="l">
              <a:lnSpc>
                <a:spcPct val="100000"/>
              </a:lnSpc>
              <a:spcBef>
                <a:spcPts val="1000"/>
              </a:spcBef>
              <a:spcAft>
                <a:spcPts val="0"/>
              </a:spcAft>
              <a:buClr>
                <a:schemeClr val="accent1"/>
              </a:buClr>
              <a:buSzPts val="1400"/>
              <a:buFont typeface="Arial"/>
              <a:buChar char="•"/>
            </a:pPr>
            <a:r>
              <a:rPr lang="en-US">
                <a:solidFill>
                  <a:schemeClr val="dk1"/>
                </a:solidFill>
              </a:rPr>
              <a:t>Plate-forme de surveillance intégrée des maladies.</a:t>
            </a:r>
            <a:endParaRPr b="0" i="0" sz="1200" u="none" cap="none" strike="noStrike">
              <a:solidFill>
                <a:schemeClr val="dk1"/>
              </a:solidFill>
              <a:latin typeface="Arial"/>
              <a:ea typeface="Arial"/>
              <a:cs typeface="Arial"/>
              <a:sym typeface="Arial"/>
            </a:endParaRPr>
          </a:p>
        </p:txBody>
      </p:sp>
      <p:sp>
        <p:nvSpPr>
          <p:cNvPr id="210" name="Google Shape;210;p12"/>
          <p:cNvSpPr/>
          <p:nvPr/>
        </p:nvSpPr>
        <p:spPr>
          <a:xfrm>
            <a:off x="5990549" y="3095399"/>
            <a:ext cx="2710311" cy="2971187"/>
          </a:xfrm>
          <a:prstGeom prst="rect">
            <a:avLst/>
          </a:prstGeom>
          <a:solidFill>
            <a:srgbClr val="C7E1E8"/>
          </a:solidFill>
          <a:ln>
            <a:noFill/>
          </a:ln>
        </p:spPr>
        <p:txBody>
          <a:bodyPr anchorCtr="0" anchor="t" bIns="45700" lIns="91425" spcFirstLastPara="1" rIns="91425" wrap="square" tIns="182875">
            <a:noAutofit/>
          </a:bodyPr>
          <a:lstStyle/>
          <a:p>
            <a:pPr indent="-161925" lvl="0" marL="174625" marR="0" rtl="0" algn="l">
              <a:lnSpc>
                <a:spcPct val="100000"/>
              </a:lnSpc>
              <a:spcBef>
                <a:spcPts val="0"/>
              </a:spcBef>
              <a:spcAft>
                <a:spcPts val="0"/>
              </a:spcAft>
              <a:buClr>
                <a:schemeClr val="accent3"/>
              </a:buClr>
              <a:buSzPts val="1400"/>
              <a:buFont typeface="Arial"/>
              <a:buChar char="•"/>
            </a:pPr>
            <a:r>
              <a:rPr lang="en-US">
                <a:solidFill>
                  <a:schemeClr val="dk1"/>
                </a:solidFill>
              </a:rPr>
              <a:t>Possibilité d'élaborer, de mettre en œuvre et, à terme, de généraliser des pratiques optimales en matière de notification et d'enregistrement des événements vitaux afin de parvenir à un enregistrement universel.</a:t>
            </a:r>
            <a:endParaRPr b="0" i="0" sz="1200" u="none" cap="none" strike="noStrike">
              <a:solidFill>
                <a:schemeClr val="dk1"/>
              </a:solidFill>
              <a:latin typeface="Arial"/>
              <a:ea typeface="Arial"/>
              <a:cs typeface="Arial"/>
              <a:sym typeface="Arial"/>
            </a:endParaRPr>
          </a:p>
          <a:p>
            <a:pPr indent="-161925" lvl="0" marL="174625" marR="0" rtl="0" algn="l">
              <a:lnSpc>
                <a:spcPct val="100000"/>
              </a:lnSpc>
              <a:spcBef>
                <a:spcPts val="1000"/>
              </a:spcBef>
              <a:spcAft>
                <a:spcPts val="0"/>
              </a:spcAft>
              <a:buClr>
                <a:schemeClr val="accent3"/>
              </a:buClr>
              <a:buSzPts val="1400"/>
              <a:buFont typeface="Arial"/>
              <a:buChar char="•"/>
            </a:pPr>
            <a:r>
              <a:rPr lang="en-US">
                <a:solidFill>
                  <a:schemeClr val="dk1"/>
                </a:solidFill>
              </a:rPr>
              <a:t>Créer des capacités techniques et de gestion dans le pays.</a:t>
            </a:r>
            <a:endParaRPr b="0" i="0" sz="1200" u="none" cap="none" strike="noStrike">
              <a:solidFill>
                <a:schemeClr val="dk1"/>
              </a:solidFill>
              <a:latin typeface="Arial"/>
              <a:ea typeface="Arial"/>
              <a:cs typeface="Arial"/>
              <a:sym typeface="Arial"/>
            </a:endParaRPr>
          </a:p>
        </p:txBody>
      </p:sp>
      <p:sp>
        <p:nvSpPr>
          <p:cNvPr id="211" name="Google Shape;211;p12"/>
          <p:cNvSpPr/>
          <p:nvPr/>
        </p:nvSpPr>
        <p:spPr>
          <a:xfrm>
            <a:off x="363089" y="2219722"/>
            <a:ext cx="2710311" cy="88392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US" sz="1800">
                <a:solidFill>
                  <a:schemeClr val="lt1"/>
                </a:solidFill>
              </a:rPr>
              <a:t>Pilier 1</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lang="en-US" sz="1600">
                <a:solidFill>
                  <a:schemeClr val="lt1"/>
                </a:solidFill>
              </a:rPr>
              <a:t>Axé sur les Données de la Prise de Décision</a:t>
            </a:r>
            <a:endParaRPr b="0" i="0" sz="1400" u="none" cap="none" strike="noStrike">
              <a:solidFill>
                <a:srgbClr val="000000"/>
              </a:solidFill>
              <a:latin typeface="Arial"/>
              <a:ea typeface="Arial"/>
              <a:cs typeface="Arial"/>
              <a:sym typeface="Arial"/>
            </a:endParaRPr>
          </a:p>
        </p:txBody>
      </p:sp>
      <p:sp>
        <p:nvSpPr>
          <p:cNvPr id="212" name="Google Shape;212;p12"/>
          <p:cNvSpPr/>
          <p:nvPr/>
        </p:nvSpPr>
        <p:spPr>
          <a:xfrm>
            <a:off x="3176819" y="2219722"/>
            <a:ext cx="2710311" cy="88392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US" sz="1800">
                <a:solidFill>
                  <a:schemeClr val="lt1"/>
                </a:solidFill>
              </a:rPr>
              <a:t>Pilier</a:t>
            </a:r>
            <a:r>
              <a:rPr b="1" i="0" lang="en-US" sz="1800" u="none" cap="none" strike="noStrike">
                <a:solidFill>
                  <a:schemeClr val="lt1"/>
                </a:solidFill>
                <a:latin typeface="Arial"/>
                <a:ea typeface="Arial"/>
                <a:cs typeface="Arial"/>
                <a:sym typeface="Arial"/>
              </a:rPr>
              <a:t> 2</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lang="en-US" sz="1600">
                <a:solidFill>
                  <a:schemeClr val="lt1"/>
                </a:solidFill>
              </a:rPr>
              <a:t>Contribuer à la Sécurité Sanitaire</a:t>
            </a:r>
            <a:endParaRPr b="0" i="0" sz="1400" u="none" cap="none" strike="noStrike">
              <a:solidFill>
                <a:srgbClr val="000000"/>
              </a:solidFill>
              <a:latin typeface="Arial"/>
              <a:ea typeface="Arial"/>
              <a:cs typeface="Arial"/>
              <a:sym typeface="Arial"/>
            </a:endParaRPr>
          </a:p>
        </p:txBody>
      </p:sp>
      <p:sp>
        <p:nvSpPr>
          <p:cNvPr id="213" name="Google Shape;213;p12"/>
          <p:cNvSpPr/>
          <p:nvPr/>
        </p:nvSpPr>
        <p:spPr>
          <a:xfrm>
            <a:off x="5990549" y="2219722"/>
            <a:ext cx="2710311" cy="883920"/>
          </a:xfrm>
          <a:prstGeom prst="rect">
            <a:avLst/>
          </a:prstGeom>
          <a:solidFill>
            <a:srgbClr val="4892D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US" sz="1800">
                <a:solidFill>
                  <a:schemeClr val="lt1"/>
                </a:solidFill>
              </a:rPr>
              <a:t>Pilier</a:t>
            </a:r>
            <a:r>
              <a:rPr b="1" i="0" lang="en-US" sz="1800" u="none" cap="none" strike="noStrike">
                <a:solidFill>
                  <a:schemeClr val="lt1"/>
                </a:solidFill>
                <a:latin typeface="Arial"/>
                <a:ea typeface="Arial"/>
                <a:cs typeface="Arial"/>
                <a:sym typeface="Arial"/>
              </a:rPr>
              <a:t> 3</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lang="en-US" sz="1600">
                <a:solidFill>
                  <a:schemeClr val="lt1"/>
                </a:solidFill>
              </a:rPr>
              <a:t>Amélioration du CRVS</a:t>
            </a:r>
            <a:endParaRPr b="0" i="0" sz="1400" u="none" cap="none" strike="noStrike">
              <a:solidFill>
                <a:srgbClr val="000000"/>
              </a:solidFill>
              <a:latin typeface="Arial"/>
              <a:ea typeface="Arial"/>
              <a:cs typeface="Arial"/>
              <a:sym typeface="Arial"/>
            </a:endParaRPr>
          </a:p>
        </p:txBody>
      </p:sp>
      <p:cxnSp>
        <p:nvCxnSpPr>
          <p:cNvPr id="214" name="Google Shape;214;p12"/>
          <p:cNvCxnSpPr/>
          <p:nvPr/>
        </p:nvCxnSpPr>
        <p:spPr>
          <a:xfrm>
            <a:off x="8915400" y="2219722"/>
            <a:ext cx="0" cy="4238683"/>
          </a:xfrm>
          <a:prstGeom prst="straightConnector1">
            <a:avLst/>
          </a:prstGeom>
          <a:noFill/>
          <a:ln cap="flat" cmpd="sng" w="19050">
            <a:solidFill>
              <a:srgbClr val="A5A5A5"/>
            </a:solidFill>
            <a:prstDash val="solid"/>
            <a:miter lim="800000"/>
            <a:headEnd len="sm" w="sm" type="none"/>
            <a:tailEnd len="sm" w="sm" type="none"/>
          </a:ln>
        </p:spPr>
      </p:cxnSp>
      <p:sp>
        <p:nvSpPr>
          <p:cNvPr id="215" name="Google Shape;215;p12"/>
          <p:cNvSpPr/>
          <p:nvPr/>
        </p:nvSpPr>
        <p:spPr>
          <a:xfrm>
            <a:off x="3135978" y="1510702"/>
            <a:ext cx="2734094" cy="7109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US" sz="1800">
                <a:solidFill>
                  <a:srgbClr val="7F7F7F"/>
                </a:solidFill>
              </a:rPr>
              <a:t>Bénéfices Primaires</a:t>
            </a:r>
            <a:endParaRPr b="1" i="0" sz="1800" u="none" cap="none" strike="noStrike">
              <a:solidFill>
                <a:srgbClr val="7F7F7F"/>
              </a:solidFill>
              <a:latin typeface="Arial"/>
              <a:ea typeface="Arial"/>
              <a:cs typeface="Arial"/>
              <a:sym typeface="Arial"/>
            </a:endParaRPr>
          </a:p>
        </p:txBody>
      </p:sp>
      <p:sp>
        <p:nvSpPr>
          <p:cNvPr id="216" name="Google Shape;216;p12"/>
          <p:cNvSpPr/>
          <p:nvPr/>
        </p:nvSpPr>
        <p:spPr>
          <a:xfrm>
            <a:off x="9320900" y="1337748"/>
            <a:ext cx="2341200" cy="8838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US" sz="1800">
                <a:solidFill>
                  <a:srgbClr val="7F7F7F"/>
                </a:solidFill>
              </a:rPr>
              <a:t>Bénéfices Secondaires</a:t>
            </a:r>
            <a:endParaRPr b="0" i="0" sz="1800" u="none" cap="none" strike="noStrike">
              <a:solidFill>
                <a:srgbClr val="7F7F7F"/>
              </a:solidFill>
              <a:latin typeface="Arial"/>
              <a:ea typeface="Arial"/>
              <a:cs typeface="Arial"/>
              <a:sym typeface="Arial"/>
            </a:endParaRPr>
          </a:p>
        </p:txBody>
      </p:sp>
      <p:sp>
        <p:nvSpPr>
          <p:cNvPr id="217" name="Google Shape;217;p12"/>
          <p:cNvSpPr/>
          <p:nvPr/>
        </p:nvSpPr>
        <p:spPr>
          <a:xfrm>
            <a:off x="9063940" y="4087115"/>
            <a:ext cx="2710311" cy="430887"/>
          </a:xfrm>
          <a:prstGeom prst="rect">
            <a:avLst/>
          </a:prstGeom>
          <a:solidFill>
            <a:srgbClr val="F2F2F2"/>
          </a:solidFill>
          <a:ln>
            <a:noFill/>
          </a:ln>
        </p:spPr>
        <p:txBody>
          <a:bodyPr anchorCtr="0" anchor="ctr"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lang="en-US">
                <a:solidFill>
                  <a:schemeClr val="dk1"/>
                </a:solidFill>
              </a:rPr>
              <a:t>Dénominateurs de population</a:t>
            </a:r>
            <a:endParaRPr b="0" i="0" sz="1200" u="none" cap="none" strike="noStrike">
              <a:solidFill>
                <a:srgbClr val="000000"/>
              </a:solidFill>
              <a:latin typeface="Arial"/>
              <a:ea typeface="Arial"/>
              <a:cs typeface="Arial"/>
              <a:sym typeface="Arial"/>
            </a:endParaRPr>
          </a:p>
        </p:txBody>
      </p:sp>
      <p:sp>
        <p:nvSpPr>
          <p:cNvPr id="218" name="Google Shape;218;p12"/>
          <p:cNvSpPr/>
          <p:nvPr/>
        </p:nvSpPr>
        <p:spPr>
          <a:xfrm>
            <a:off x="9063940" y="4670705"/>
            <a:ext cx="2710311" cy="677108"/>
          </a:xfrm>
          <a:prstGeom prst="rect">
            <a:avLst/>
          </a:prstGeom>
          <a:solidFill>
            <a:srgbClr val="F2F2F2"/>
          </a:solidFill>
          <a:ln>
            <a:noFill/>
          </a:ln>
        </p:spPr>
        <p:txBody>
          <a:bodyPr anchorCtr="0" anchor="ctr"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lang="en-US">
                <a:solidFill>
                  <a:schemeClr val="dk1"/>
                </a:solidFill>
              </a:rPr>
              <a:t>Suivi des ODD liés à la santé</a:t>
            </a:r>
            <a:endParaRPr b="0" i="0" sz="1200" u="none" cap="none" strike="noStrike">
              <a:solidFill>
                <a:srgbClr val="000000"/>
              </a:solidFill>
              <a:latin typeface="Arial"/>
              <a:ea typeface="Arial"/>
              <a:cs typeface="Arial"/>
              <a:sym typeface="Arial"/>
            </a:endParaRPr>
          </a:p>
        </p:txBody>
      </p:sp>
      <p:cxnSp>
        <p:nvCxnSpPr>
          <p:cNvPr id="219" name="Google Shape;219;p12"/>
          <p:cNvCxnSpPr/>
          <p:nvPr/>
        </p:nvCxnSpPr>
        <p:spPr>
          <a:xfrm>
            <a:off x="373249" y="2067117"/>
            <a:ext cx="8465951" cy="0"/>
          </a:xfrm>
          <a:prstGeom prst="straightConnector1">
            <a:avLst/>
          </a:prstGeom>
          <a:noFill/>
          <a:ln cap="flat" cmpd="sng" w="19050">
            <a:solidFill>
              <a:schemeClr val="accent6"/>
            </a:solidFill>
            <a:prstDash val="solid"/>
            <a:miter lim="800000"/>
            <a:headEnd len="sm" w="sm" type="none"/>
            <a:tailEnd len="sm" w="sm" type="none"/>
          </a:ln>
        </p:spPr>
      </p:cxnSp>
      <p:cxnSp>
        <p:nvCxnSpPr>
          <p:cNvPr id="220" name="Google Shape;220;p12"/>
          <p:cNvCxnSpPr/>
          <p:nvPr/>
        </p:nvCxnSpPr>
        <p:spPr>
          <a:xfrm>
            <a:off x="8991600" y="2067117"/>
            <a:ext cx="2854992" cy="0"/>
          </a:xfrm>
          <a:prstGeom prst="straightConnector1">
            <a:avLst/>
          </a:prstGeom>
          <a:noFill/>
          <a:ln cap="flat" cmpd="sng" w="19050">
            <a:solidFill>
              <a:srgbClr val="A5A5A5"/>
            </a:solidFill>
            <a:prstDash val="solid"/>
            <a:miter lim="800000"/>
            <a:headEnd len="sm" w="sm" type="none"/>
            <a:tailEnd len="sm" w="sm" type="none"/>
          </a:ln>
        </p:spPr>
      </p:cxnSp>
      <p:cxnSp>
        <p:nvCxnSpPr>
          <p:cNvPr id="221" name="Google Shape;221;p12"/>
          <p:cNvCxnSpPr/>
          <p:nvPr/>
        </p:nvCxnSpPr>
        <p:spPr>
          <a:xfrm>
            <a:off x="363089" y="6193352"/>
            <a:ext cx="2710311" cy="0"/>
          </a:xfrm>
          <a:prstGeom prst="straightConnector1">
            <a:avLst/>
          </a:prstGeom>
          <a:noFill/>
          <a:ln cap="flat" cmpd="sng" w="19050">
            <a:solidFill>
              <a:schemeClr val="accent6"/>
            </a:solidFill>
            <a:prstDash val="solid"/>
            <a:miter lim="800000"/>
            <a:headEnd len="sm" w="sm" type="none"/>
            <a:tailEnd len="sm" w="sm" type="none"/>
          </a:ln>
        </p:spPr>
      </p:cxnSp>
      <p:sp>
        <p:nvSpPr>
          <p:cNvPr id="222" name="Google Shape;222;p12"/>
          <p:cNvSpPr txBox="1"/>
          <p:nvPr/>
        </p:nvSpPr>
        <p:spPr>
          <a:xfrm>
            <a:off x="352929" y="6193352"/>
            <a:ext cx="11974200" cy="815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baseline="30000" i="0" lang="en-US" sz="1100" u="none" cap="none" strike="noStrike">
                <a:solidFill>
                  <a:schemeClr val="dk1"/>
                </a:solidFill>
                <a:latin typeface="Arial"/>
                <a:ea typeface="Arial"/>
                <a:cs typeface="Arial"/>
                <a:sym typeface="Arial"/>
              </a:rPr>
              <a:t>1</a:t>
            </a:r>
            <a:r>
              <a:rPr b="0" i="0" lang="en-US" sz="1100" u="none" cap="none" strike="noStrike">
                <a:solidFill>
                  <a:schemeClr val="dk1"/>
                </a:solidFill>
                <a:latin typeface="Arial"/>
                <a:ea typeface="Arial"/>
                <a:cs typeface="Arial"/>
                <a:sym typeface="Arial"/>
              </a:rPr>
              <a:t> Adapted from [8]</a:t>
            </a:r>
            <a:endParaRPr/>
          </a:p>
          <a:p>
            <a:pPr indent="0" lvl="0" marL="0" marR="0" rtl="0" algn="l">
              <a:spcBef>
                <a:spcPts val="0"/>
              </a:spcBef>
              <a:spcAft>
                <a:spcPts val="0"/>
              </a:spcAft>
              <a:buNone/>
            </a:pPr>
            <a:r>
              <a:rPr b="0" i="0" lang="en-US" sz="1100" u="none" cap="none" strike="noStrike">
                <a:solidFill>
                  <a:schemeClr val="dk1"/>
                </a:solidFill>
                <a:latin typeface="Arial"/>
                <a:ea typeface="Arial"/>
                <a:cs typeface="Arial"/>
                <a:sym typeface="Arial"/>
              </a:rPr>
              <a:t>[7] Setel, P., Weiss, W., &amp; Kwarah, W. (2023, Octobre). </a:t>
            </a:r>
            <a:r>
              <a:rPr lang="en-US" sz="1100">
                <a:solidFill>
                  <a:schemeClr val="dk1"/>
                </a:solidFill>
              </a:rPr>
              <a:t>Analyse de rentabilité d'un système d'enregistrement des échantillons (SRS) au Ghana</a:t>
            </a:r>
            <a:r>
              <a:rPr b="0" i="0" lang="en-US" sz="1100" u="none" cap="none" strike="noStrike">
                <a:solidFill>
                  <a:schemeClr val="dk1"/>
                </a:solidFill>
                <a:latin typeface="Arial"/>
                <a:ea typeface="Arial"/>
                <a:cs typeface="Arial"/>
                <a:sym typeface="Arial"/>
              </a:rPr>
              <a:t> [</a:t>
            </a:r>
            <a:r>
              <a:rPr lang="en-US" sz="1100">
                <a:solidFill>
                  <a:schemeClr val="dk1"/>
                </a:solidFill>
              </a:rPr>
              <a:t>Diaporama</a:t>
            </a:r>
            <a:r>
              <a:rPr b="0" i="0" lang="en-US" sz="1100" u="none" cap="none" strike="noStrike">
                <a:solidFill>
                  <a:schemeClr val="dk1"/>
                </a:solidFill>
                <a:latin typeface="Arial"/>
                <a:ea typeface="Arial"/>
                <a:cs typeface="Arial"/>
                <a:sym typeface="Arial"/>
              </a:rPr>
              <a:t>]. USAID; Data for Impact/Vital Strategies.</a:t>
            </a:r>
            <a:endParaRPr/>
          </a:p>
          <a:p>
            <a:pPr indent="0" lvl="0" marL="0" marR="0" rtl="0" algn="l">
              <a:lnSpc>
                <a:spcPct val="100000"/>
              </a:lnSpc>
              <a:spcBef>
                <a:spcPts val="0"/>
              </a:spcBef>
              <a:spcAft>
                <a:spcPts val="0"/>
              </a:spcAft>
              <a:buClr>
                <a:srgbClr val="000000"/>
              </a:buClr>
              <a:buSzPts val="18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12"/>
          <p:cNvSpPr/>
          <p:nvPr/>
        </p:nvSpPr>
        <p:spPr>
          <a:xfrm>
            <a:off x="9063940" y="5440128"/>
            <a:ext cx="2710311" cy="923330"/>
          </a:xfrm>
          <a:prstGeom prst="rect">
            <a:avLst/>
          </a:prstGeom>
          <a:solidFill>
            <a:srgbClr val="F2F2F2"/>
          </a:solidFill>
          <a:ln>
            <a:noFill/>
          </a:ln>
        </p:spPr>
        <p:txBody>
          <a:bodyPr anchorCtr="0" anchor="ctr"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lang="en-US">
                <a:solidFill>
                  <a:schemeClr val="dk1"/>
                </a:solidFill>
              </a:rPr>
              <a:t>Réduction des coûts grâce à l'abandon des modules de mortalité dans les enquêtes auprès des ménages.</a:t>
            </a:r>
            <a:endParaRPr b="0" i="0" sz="1200" u="none" cap="none" strike="noStrike">
              <a:solidFill>
                <a:srgbClr val="000000"/>
              </a:solidFill>
              <a:latin typeface="Arial"/>
              <a:ea typeface="Arial"/>
              <a:cs typeface="Arial"/>
              <a:sym typeface="Arial"/>
            </a:endParaRPr>
          </a:p>
        </p:txBody>
      </p:sp>
      <p:sp>
        <p:nvSpPr>
          <p:cNvPr id="224" name="Google Shape;224;p12"/>
          <p:cNvSpPr/>
          <p:nvPr/>
        </p:nvSpPr>
        <p:spPr>
          <a:xfrm>
            <a:off x="9063940" y="2220663"/>
            <a:ext cx="2710311" cy="1661993"/>
          </a:xfrm>
          <a:prstGeom prst="rect">
            <a:avLst/>
          </a:prstGeom>
          <a:solidFill>
            <a:srgbClr val="F2F2F2"/>
          </a:solidFill>
          <a:ln>
            <a:noFill/>
          </a:ln>
        </p:spPr>
        <p:txBody>
          <a:bodyPr anchorCtr="0" anchor="ctr"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lang="en-US">
                <a:solidFill>
                  <a:schemeClr val="dk1"/>
                </a:solidFill>
              </a:rPr>
              <a:t>Fournit aux partenaires du développement et à la communauté mondiale de la santé des mesures précises et actuelles des principaux indicateurs de santé de la population.</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228" name="Shape 228"/>
        <p:cNvGrpSpPr/>
        <p:nvPr/>
      </p:nvGrpSpPr>
      <p:grpSpPr>
        <a:xfrm>
          <a:off x="0" y="0"/>
          <a:ext cx="0" cy="0"/>
          <a:chOff x="0" y="0"/>
          <a:chExt cx="0" cy="0"/>
        </a:xfrm>
      </p:grpSpPr>
      <p:sp>
        <p:nvSpPr>
          <p:cNvPr id="229" name="Google Shape;229;p13"/>
          <p:cNvSpPr/>
          <p:nvPr/>
        </p:nvSpPr>
        <p:spPr>
          <a:xfrm>
            <a:off x="0" y="0"/>
            <a:ext cx="12192000" cy="68580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30" name="Google Shape;230;p13"/>
          <p:cNvSpPr/>
          <p:nvPr/>
        </p:nvSpPr>
        <p:spPr>
          <a:xfrm>
            <a:off x="558209" y="0"/>
            <a:ext cx="11167447" cy="2018806"/>
          </a:xfrm>
          <a:prstGeom prst="rect">
            <a:avLst/>
          </a:prstGeom>
          <a:solidFill>
            <a:srgbClr val="F2F2F2"/>
          </a:solidFill>
          <a:ln cap="flat" cmpd="sng" w="9525">
            <a:solidFill>
              <a:srgbClr val="E1E1E1"/>
            </a:solidFill>
            <a:prstDash val="solid"/>
            <a:miter lim="800000"/>
            <a:headEnd len="sm" w="sm" type="none"/>
            <a:tailEnd len="sm" w="sm" type="none"/>
          </a:ln>
          <a:effectLst>
            <a:outerShdw blurRad="50800" rotWithShape="0" algn="tl" dir="2700000" dist="38100">
              <a:srgbClr val="D8D8D8">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1" name="Google Shape;231;p13"/>
          <p:cNvSpPr/>
          <p:nvPr/>
        </p:nvSpPr>
        <p:spPr>
          <a:xfrm>
            <a:off x="566928" y="0"/>
            <a:ext cx="11155680" cy="201168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2" name="Google Shape;232;p13"/>
          <p:cNvSpPr txBox="1"/>
          <p:nvPr>
            <p:ph type="title"/>
          </p:nvPr>
        </p:nvSpPr>
        <p:spPr>
          <a:xfrm>
            <a:off x="1115568" y="548640"/>
            <a:ext cx="10168128" cy="117957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100"/>
              <a:buNone/>
            </a:pPr>
            <a:r>
              <a:rPr lang="en-US" sz="4000">
                <a:solidFill>
                  <a:schemeClr val="dk1"/>
                </a:solidFill>
                <a:latin typeface="Play"/>
                <a:ea typeface="Play"/>
                <a:cs typeface="Play"/>
                <a:sym typeface="Play"/>
              </a:rPr>
              <a:t>Instructions</a:t>
            </a:r>
            <a:endParaRPr/>
          </a:p>
        </p:txBody>
      </p:sp>
      <p:sp>
        <p:nvSpPr>
          <p:cNvPr id="233" name="Google Shape;233;p13"/>
          <p:cNvSpPr/>
          <p:nvPr/>
        </p:nvSpPr>
        <p:spPr>
          <a:xfrm>
            <a:off x="498834" y="758952"/>
            <a:ext cx="128016" cy="70408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34" name="Google Shape;234;p13"/>
          <p:cNvSpPr txBox="1"/>
          <p:nvPr>
            <p:ph idx="1" type="body"/>
          </p:nvPr>
        </p:nvSpPr>
        <p:spPr>
          <a:xfrm>
            <a:off x="1115568" y="2481943"/>
            <a:ext cx="10168128" cy="3695020"/>
          </a:xfrm>
          <a:prstGeom prst="rect">
            <a:avLst/>
          </a:prstGeom>
          <a:noFill/>
          <a:ln>
            <a:noFill/>
          </a:ln>
        </p:spPr>
        <p:txBody>
          <a:bodyPr anchorCtr="0" anchor="t" bIns="45700" lIns="91425" spcFirstLastPara="1" rIns="91425" wrap="square" tIns="45700">
            <a:normAutofit/>
          </a:bodyPr>
          <a:lstStyle/>
          <a:p>
            <a:pPr indent="0" lvl="0" marL="228600" rtl="0" algn="l">
              <a:lnSpc>
                <a:spcPct val="90000"/>
              </a:lnSpc>
              <a:spcBef>
                <a:spcPts val="0"/>
              </a:spcBef>
              <a:spcAft>
                <a:spcPts val="0"/>
              </a:spcAft>
              <a:buSzPts val="2400"/>
              <a:buNone/>
            </a:pPr>
            <a:r>
              <a:rPr lang="en-US" sz="2200"/>
              <a:t>Pour chaque pilier (décisions fondées sur des données, sécurité sanitaire, amélioration du CRVS), inclure les éléments suivants</a:t>
            </a:r>
            <a:endParaRPr/>
          </a:p>
          <a:p>
            <a:pPr indent="-228600" lvl="0" marL="457200" rtl="0" algn="l">
              <a:lnSpc>
                <a:spcPct val="90000"/>
              </a:lnSpc>
              <a:spcBef>
                <a:spcPts val="600"/>
              </a:spcBef>
              <a:spcAft>
                <a:spcPts val="0"/>
              </a:spcAft>
              <a:buSzPts val="2400"/>
              <a:buChar char="•"/>
            </a:pPr>
            <a:r>
              <a:rPr lang="en-US" sz="2200"/>
              <a:t>Une brève définition.</a:t>
            </a:r>
            <a:endParaRPr/>
          </a:p>
          <a:p>
            <a:pPr indent="-228600" lvl="0" marL="457200" rtl="0" algn="l">
              <a:lnSpc>
                <a:spcPct val="90000"/>
              </a:lnSpc>
              <a:spcBef>
                <a:spcPts val="600"/>
              </a:spcBef>
              <a:spcAft>
                <a:spcPts val="0"/>
              </a:spcAft>
              <a:buSzPts val="2400"/>
              <a:buChar char="•"/>
            </a:pPr>
            <a:r>
              <a:rPr lang="en-US" sz="2200"/>
              <a:t>Un exemple visuel/de données (ou un scénario local hypothétique).</a:t>
            </a:r>
            <a:endParaRPr/>
          </a:p>
          <a:p>
            <a:pPr indent="-228600" lvl="0" marL="457200" rtl="0" algn="l">
              <a:lnSpc>
                <a:spcPct val="90000"/>
              </a:lnSpc>
              <a:spcBef>
                <a:spcPts val="600"/>
              </a:spcBef>
              <a:spcAft>
                <a:spcPts val="0"/>
              </a:spcAft>
              <a:buSzPts val="2400"/>
              <a:buChar char="•"/>
            </a:pPr>
            <a:r>
              <a:rPr lang="en-US" sz="2200"/>
              <a:t>Pertinence par rapport au contexte national.</a:t>
            </a:r>
            <a:endParaRPr/>
          </a:p>
          <a:p>
            <a:pPr indent="-228600" lvl="0" marL="457200" rtl="0" algn="l">
              <a:lnSpc>
                <a:spcPct val="90000"/>
              </a:lnSpc>
              <a:spcBef>
                <a:spcPts val="600"/>
              </a:spcBef>
              <a:spcAft>
                <a:spcPts val="0"/>
              </a:spcAft>
              <a:buSzPts val="2400"/>
              <a:buChar char="•"/>
            </a:pPr>
            <a:r>
              <a:rPr lang="en-US" sz="2200"/>
              <a:t>Vous trouverez ci-dessous des exemples.</a:t>
            </a:r>
            <a:endParaRPr/>
          </a:p>
          <a:p>
            <a:pPr indent="-76200" lvl="0" marL="457200" rtl="0" algn="l">
              <a:lnSpc>
                <a:spcPct val="90000"/>
              </a:lnSpc>
              <a:spcBef>
                <a:spcPts val="600"/>
              </a:spcBef>
              <a:spcAft>
                <a:spcPts val="600"/>
              </a:spcAft>
              <a:buSzPts val="2400"/>
              <a:buNone/>
            </a:pPr>
            <a:r>
              <a:t/>
            </a:r>
            <a:endParaRPr sz="2200">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14"/>
          <p:cNvSpPr txBox="1"/>
          <p:nvPr>
            <p:ph idx="1" type="body"/>
          </p:nvPr>
        </p:nvSpPr>
        <p:spPr>
          <a:xfrm>
            <a:off x="534572" y="530019"/>
            <a:ext cx="11139268" cy="60479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100"/>
              <a:buNone/>
            </a:pPr>
            <a:r>
              <a:rPr b="0" lang="en-US" sz="3300">
                <a:solidFill>
                  <a:schemeClr val="dk1"/>
                </a:solidFill>
              </a:rPr>
              <a:t>[</a:t>
            </a:r>
            <a:r>
              <a:rPr b="0" lang="en-US" sz="2900">
                <a:solidFill>
                  <a:schemeClr val="dk1"/>
                </a:solidFill>
              </a:rPr>
              <a:t>EXEMPLE] Pilier 1 : Prise de Décision Fondée sur des Données</a:t>
            </a:r>
            <a:endParaRPr b="0" sz="2900">
              <a:solidFill>
                <a:schemeClr val="dk1"/>
              </a:solidFill>
            </a:endParaRPr>
          </a:p>
        </p:txBody>
      </p:sp>
      <p:sp>
        <p:nvSpPr>
          <p:cNvPr id="240" name="Google Shape;240;p14"/>
          <p:cNvSpPr txBox="1"/>
          <p:nvPr>
            <p:ph idx="4294967295" type="sldNum"/>
          </p:nvPr>
        </p:nvSpPr>
        <p:spPr>
          <a:xfrm>
            <a:off x="11930063" y="6985000"/>
            <a:ext cx="261937" cy="1666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000000"/>
                </a:solidFill>
                <a:latin typeface="Arial"/>
                <a:ea typeface="Arial"/>
                <a:cs typeface="Arial"/>
                <a:sym typeface="Arial"/>
              </a:rPr>
              <a:t>‹#›</a:t>
            </a:fld>
            <a:endParaRPr b="0" i="0" sz="1800" u="none" cap="none" strike="noStrike">
              <a:solidFill>
                <a:srgbClr val="000000"/>
              </a:solidFill>
              <a:latin typeface="Arial"/>
              <a:ea typeface="Arial"/>
              <a:cs typeface="Arial"/>
              <a:sym typeface="Arial"/>
            </a:endParaRPr>
          </a:p>
        </p:txBody>
      </p:sp>
      <p:sp>
        <p:nvSpPr>
          <p:cNvPr id="241" name="Google Shape;241;p14"/>
          <p:cNvSpPr txBox="1"/>
          <p:nvPr>
            <p:ph idx="4294967295" type="title"/>
          </p:nvPr>
        </p:nvSpPr>
        <p:spPr>
          <a:xfrm>
            <a:off x="534572" y="1063625"/>
            <a:ext cx="9973091" cy="4286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Font typeface="Arial"/>
              <a:buNone/>
            </a:pPr>
            <a:r>
              <a:rPr b="1" i="1" lang="en-US" sz="1700"/>
              <a:t>Des données précises sur la mortalité au niveau infranational permettent de cibler les priorités.</a:t>
            </a:r>
            <a:endParaRPr b="1" i="1" sz="3500"/>
          </a:p>
        </p:txBody>
      </p:sp>
      <p:sp>
        <p:nvSpPr>
          <p:cNvPr id="242" name="Google Shape;242;p14"/>
          <p:cNvSpPr txBox="1"/>
          <p:nvPr>
            <p:ph idx="4294967295" type="ftr"/>
          </p:nvPr>
        </p:nvSpPr>
        <p:spPr>
          <a:xfrm>
            <a:off x="0" y="6308725"/>
            <a:ext cx="12192000" cy="465138"/>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1100">
                <a:solidFill>
                  <a:schemeClr val="dk1"/>
                </a:solidFill>
              </a:rPr>
              <a:t>[7] Setel, P., Weiss, W., &amp; Kwarah, W. (2023, October). A business case for a sample registration system (SRS) in Ghana [Slides presentation]. USAID; Data for Impact/Vital Strategies.</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100" u="none" cap="none" strike="noStrike">
                <a:solidFill>
                  <a:srgbClr val="000000"/>
                </a:solidFill>
                <a:latin typeface="Arial"/>
                <a:ea typeface="Arial"/>
                <a:cs typeface="Arial"/>
                <a:sym typeface="Arial"/>
              </a:rPr>
              <a:t>This slide is adapted from [</a:t>
            </a:r>
            <a:r>
              <a:rPr lang="en-US" sz="1100">
                <a:solidFill>
                  <a:srgbClr val="000000"/>
                </a:solidFill>
                <a:latin typeface="Arial"/>
                <a:ea typeface="Arial"/>
                <a:cs typeface="Arial"/>
                <a:sym typeface="Arial"/>
              </a:rPr>
              <a:t>8]</a:t>
            </a:r>
            <a:endParaRPr/>
          </a:p>
          <a:p>
            <a:pPr indent="0" lvl="0" marL="0" marR="0" rtl="0" algn="l">
              <a:lnSpc>
                <a:spcPct val="100000"/>
              </a:lnSpc>
              <a:spcBef>
                <a:spcPts val="0"/>
              </a:spcBef>
              <a:spcAft>
                <a:spcPts val="0"/>
              </a:spcAft>
              <a:buNone/>
            </a:pPr>
            <a:r>
              <a:rPr b="0" i="0" lang="en-US" sz="1100" u="none" cap="none" strike="noStrike">
                <a:solidFill>
                  <a:srgbClr val="000000"/>
                </a:solidFill>
                <a:latin typeface="Arial"/>
                <a:ea typeface="Arial"/>
                <a:cs typeface="Arial"/>
                <a:sym typeface="Arial"/>
              </a:rPr>
              <a:t>All data on this slide is hypothetical – not based on models or measurements for Ghana </a:t>
            </a:r>
            <a:endParaRPr b="0" i="0" sz="1100" u="none" cap="none" strike="noStrike">
              <a:solidFill>
                <a:srgbClr val="000000"/>
              </a:solidFill>
              <a:latin typeface="Arial"/>
              <a:ea typeface="Arial"/>
              <a:cs typeface="Arial"/>
              <a:sym typeface="Arial"/>
            </a:endParaRPr>
          </a:p>
        </p:txBody>
      </p:sp>
      <p:graphicFrame>
        <p:nvGraphicFramePr>
          <p:cNvPr id="243" name="Google Shape;243;p14"/>
          <p:cNvGraphicFramePr/>
          <p:nvPr/>
        </p:nvGraphicFramePr>
        <p:xfrm>
          <a:off x="379304" y="2146368"/>
          <a:ext cx="1875876" cy="4162431"/>
        </p:xfrm>
        <a:graphic>
          <a:graphicData uri="http://schemas.openxmlformats.org/drawingml/2006/chart">
            <c:chart r:id="rId3"/>
          </a:graphicData>
        </a:graphic>
      </p:graphicFrame>
      <p:graphicFrame>
        <p:nvGraphicFramePr>
          <p:cNvPr id="244" name="Google Shape;244;p14"/>
          <p:cNvGraphicFramePr/>
          <p:nvPr/>
        </p:nvGraphicFramePr>
        <p:xfrm>
          <a:off x="4744720" y="2146368"/>
          <a:ext cx="5166400" cy="4084484"/>
        </p:xfrm>
        <a:graphic>
          <a:graphicData uri="http://schemas.openxmlformats.org/drawingml/2006/chart">
            <c:chart r:id="rId4"/>
          </a:graphicData>
        </a:graphic>
      </p:graphicFrame>
      <p:sp>
        <p:nvSpPr>
          <p:cNvPr id="245" name="Google Shape;245;p14"/>
          <p:cNvSpPr/>
          <p:nvPr/>
        </p:nvSpPr>
        <p:spPr>
          <a:xfrm>
            <a:off x="486833" y="1491121"/>
            <a:ext cx="4206916" cy="4572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lang="en-US" sz="1600">
                <a:solidFill>
                  <a:schemeClr val="lt1"/>
                </a:solidFill>
              </a:rPr>
              <a:t>État Actuel Moins de 5 Causes de Décès2</a:t>
            </a:r>
            <a:endParaRPr b="0" i="0" sz="1400" u="none" cap="none" strike="noStrike">
              <a:solidFill>
                <a:srgbClr val="000000"/>
              </a:solidFill>
              <a:latin typeface="Arial"/>
              <a:ea typeface="Arial"/>
              <a:cs typeface="Arial"/>
              <a:sym typeface="Arial"/>
            </a:endParaRPr>
          </a:p>
        </p:txBody>
      </p:sp>
      <p:sp>
        <p:nvSpPr>
          <p:cNvPr id="246" name="Google Shape;246;p14"/>
          <p:cNvSpPr/>
          <p:nvPr/>
        </p:nvSpPr>
        <p:spPr>
          <a:xfrm>
            <a:off x="4950179" y="1491121"/>
            <a:ext cx="6642805" cy="4572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lang="en-US" sz="1600">
                <a:solidFill>
                  <a:schemeClr val="lt1"/>
                </a:solidFill>
              </a:rPr>
              <a:t>Scénario Futur Hypothétique avec les Données du SRS</a:t>
            </a:r>
            <a:endParaRPr b="0" i="0" sz="1400" u="none" cap="none" strike="noStrike">
              <a:solidFill>
                <a:srgbClr val="000000"/>
              </a:solidFill>
              <a:latin typeface="Arial"/>
              <a:ea typeface="Arial"/>
              <a:cs typeface="Arial"/>
              <a:sym typeface="Arial"/>
            </a:endParaRPr>
          </a:p>
        </p:txBody>
      </p:sp>
      <p:sp>
        <p:nvSpPr>
          <p:cNvPr id="247" name="Google Shape;247;p14"/>
          <p:cNvSpPr/>
          <p:nvPr/>
        </p:nvSpPr>
        <p:spPr>
          <a:xfrm>
            <a:off x="2717975" y="2146375"/>
            <a:ext cx="1975800" cy="3968400"/>
          </a:xfrm>
          <a:prstGeom prst="rect">
            <a:avLst/>
          </a:prstGeom>
          <a:solidFill>
            <a:schemeClr val="lt2"/>
          </a:solidFill>
          <a:ln>
            <a:noFill/>
          </a:ln>
        </p:spPr>
        <p:txBody>
          <a:bodyPr anchorCtr="0" anchor="t" bIns="91425" lIns="182875" spcFirstLastPara="1" rIns="182875" wrap="square" tIns="91425">
            <a:noAutofit/>
          </a:bodyPr>
          <a:lstStyle/>
          <a:p>
            <a:pPr indent="0" lvl="0" marL="0" marR="0" rtl="0" algn="l">
              <a:lnSpc>
                <a:spcPct val="100000"/>
              </a:lnSpc>
              <a:spcBef>
                <a:spcPts val="0"/>
              </a:spcBef>
              <a:spcAft>
                <a:spcPts val="0"/>
              </a:spcAft>
              <a:buNone/>
            </a:pPr>
            <a:r>
              <a:rPr lang="en-US" sz="1300">
                <a:solidFill>
                  <a:schemeClr val="dk1"/>
                </a:solidFill>
              </a:rPr>
              <a:t>L'insuffisance des données nationales d'enregistrement des décès contribue à l'inexactitude des estimations globales.</a:t>
            </a:r>
            <a:endParaRPr b="0" i="0" sz="1300" u="none" cap="none" strike="noStrike">
              <a:solidFill>
                <a:srgbClr val="000000"/>
              </a:solidFill>
              <a:latin typeface="Arial"/>
              <a:ea typeface="Arial"/>
              <a:cs typeface="Arial"/>
              <a:sym typeface="Arial"/>
            </a:endParaRPr>
          </a:p>
          <a:p>
            <a:pPr indent="0" lvl="0" marL="0" rtl="0" algn="l">
              <a:spcBef>
                <a:spcPts val="600"/>
              </a:spcBef>
              <a:spcAft>
                <a:spcPts val="0"/>
              </a:spcAft>
              <a:buClr>
                <a:schemeClr val="dk1"/>
              </a:buClr>
              <a:buSzPts val="1100"/>
              <a:buFont typeface="Arial"/>
              <a:buNone/>
            </a:pPr>
            <a:r>
              <a:rPr lang="en-US" sz="1300">
                <a:solidFill>
                  <a:schemeClr val="dk1"/>
                </a:solidFill>
              </a:rPr>
              <a:t>Les estimations nationales sont dérivées de modèles (par exemple, GBD) et manquent de crédibilité.</a:t>
            </a:r>
            <a:endParaRPr sz="1300">
              <a:solidFill>
                <a:schemeClr val="dk1"/>
              </a:solidFill>
            </a:endParaRPr>
          </a:p>
          <a:p>
            <a:pPr indent="0" lvl="0" marL="0" rtl="0" algn="l">
              <a:spcBef>
                <a:spcPts val="600"/>
              </a:spcBef>
              <a:spcAft>
                <a:spcPts val="0"/>
              </a:spcAft>
              <a:buClr>
                <a:schemeClr val="dk1"/>
              </a:buClr>
              <a:buSzPts val="1100"/>
              <a:buFont typeface="Arial"/>
              <a:buNone/>
            </a:pPr>
            <a:r>
              <a:rPr lang="en-US" sz="1300">
                <a:solidFill>
                  <a:schemeClr val="dk1"/>
                </a:solidFill>
              </a:rPr>
              <a:t>Les cycles d'enquête peu fréquents donnent lieu à des estimations obsolètes.</a:t>
            </a:r>
            <a:endParaRPr sz="1300">
              <a:solidFill>
                <a:schemeClr val="dk1"/>
              </a:solidFill>
            </a:endParaRPr>
          </a:p>
          <a:p>
            <a:pPr indent="0" lvl="0" marL="0" rtl="0" algn="l">
              <a:spcBef>
                <a:spcPts val="600"/>
              </a:spcBef>
              <a:spcAft>
                <a:spcPts val="0"/>
              </a:spcAft>
              <a:buClr>
                <a:schemeClr val="dk1"/>
              </a:buClr>
              <a:buSzPts val="1100"/>
              <a:buFont typeface="Arial"/>
              <a:buNone/>
            </a:pPr>
            <a:r>
              <a:t/>
            </a:r>
            <a:endParaRPr>
              <a:solidFill>
                <a:schemeClr val="dk1"/>
              </a:solidFill>
            </a:endParaRPr>
          </a:p>
          <a:p>
            <a:pPr indent="0" lvl="0" marL="0" marR="0" rtl="0" algn="l">
              <a:lnSpc>
                <a:spcPct val="100000"/>
              </a:lnSpc>
              <a:spcBef>
                <a:spcPts val="600"/>
              </a:spcBef>
              <a:spcAft>
                <a:spcPts val="0"/>
              </a:spcAft>
              <a:buNone/>
            </a:pPr>
            <a:r>
              <a:t/>
            </a:r>
            <a:endParaRPr>
              <a:solidFill>
                <a:schemeClr val="dk1"/>
              </a:solidFill>
            </a:endParaRPr>
          </a:p>
          <a:p>
            <a:pPr indent="0" lvl="0" marL="76202" marR="0" rtl="0" algn="l">
              <a:lnSpc>
                <a:spcPct val="100000"/>
              </a:lnSpc>
              <a:spcBef>
                <a:spcPts val="600"/>
              </a:spcBef>
              <a:spcAft>
                <a:spcPts val="0"/>
              </a:spcAft>
              <a:buClr>
                <a:schemeClr val="dk1"/>
              </a:buClr>
              <a:buSzPts val="1200"/>
              <a:buFont typeface="Arial"/>
              <a:buNone/>
            </a:pPr>
            <a:r>
              <a:t/>
            </a:r>
            <a:endParaRPr b="0" i="0" sz="1200" u="none" cap="none" strike="noStrike">
              <a:solidFill>
                <a:schemeClr val="dk1"/>
              </a:solidFill>
              <a:latin typeface="Arial"/>
              <a:ea typeface="Arial"/>
              <a:cs typeface="Arial"/>
              <a:sym typeface="Arial"/>
            </a:endParaRPr>
          </a:p>
          <a:p>
            <a:pPr indent="-15237" lvl="0" marL="91440" marR="0" rtl="0" algn="l">
              <a:lnSpc>
                <a:spcPct val="100000"/>
              </a:lnSpc>
              <a:spcBef>
                <a:spcPts val="0"/>
              </a:spcBef>
              <a:spcAft>
                <a:spcPts val="0"/>
              </a:spcAft>
              <a:buClr>
                <a:schemeClr val="dk1"/>
              </a:buClr>
              <a:buSzPts val="1200"/>
              <a:buFont typeface="Arial"/>
              <a:buNone/>
            </a:pPr>
            <a:r>
              <a:t/>
            </a:r>
            <a:endParaRPr b="0" i="0" sz="1200" u="none" cap="none" strike="noStrike">
              <a:solidFill>
                <a:schemeClr val="dk1"/>
              </a:solidFill>
              <a:latin typeface="Arial"/>
              <a:ea typeface="Arial"/>
              <a:cs typeface="Arial"/>
              <a:sym typeface="Arial"/>
            </a:endParaRPr>
          </a:p>
        </p:txBody>
      </p:sp>
      <p:sp>
        <p:nvSpPr>
          <p:cNvPr id="248" name="Google Shape;248;p14"/>
          <p:cNvSpPr/>
          <p:nvPr/>
        </p:nvSpPr>
        <p:spPr>
          <a:xfrm>
            <a:off x="9922137" y="2266468"/>
            <a:ext cx="1816882" cy="3321411"/>
          </a:xfrm>
          <a:prstGeom prst="rect">
            <a:avLst/>
          </a:prstGeom>
          <a:solidFill>
            <a:schemeClr val="lt2"/>
          </a:solidFill>
          <a:ln>
            <a:noFill/>
          </a:ln>
        </p:spPr>
        <p:txBody>
          <a:bodyPr anchorCtr="0" anchor="t" bIns="91425" lIns="182875" spcFirstLastPara="1" rIns="182875" wrap="square" tIns="91425">
            <a:noAutofit/>
          </a:bodyPr>
          <a:lstStyle/>
          <a:p>
            <a:pPr indent="0" lvl="0" marL="0" rtl="0" algn="l">
              <a:spcBef>
                <a:spcPts val="600"/>
              </a:spcBef>
              <a:spcAft>
                <a:spcPts val="0"/>
              </a:spcAft>
              <a:buClr>
                <a:schemeClr val="dk1"/>
              </a:buClr>
              <a:buSzPts val="1100"/>
              <a:buFont typeface="Arial"/>
              <a:buNone/>
            </a:pPr>
            <a:r>
              <a:rPr lang="en-US" sz="1300">
                <a:solidFill>
                  <a:schemeClr val="dk1"/>
                </a:solidFill>
              </a:rPr>
              <a:t>Avec le SRS, les données nationales mesurent la répartition de la charge de morbidité.</a:t>
            </a:r>
            <a:endParaRPr sz="1300">
              <a:solidFill>
                <a:schemeClr val="dk1"/>
              </a:solidFill>
            </a:endParaRPr>
          </a:p>
          <a:p>
            <a:pPr indent="0" lvl="0" marL="0" rtl="0" algn="l">
              <a:spcBef>
                <a:spcPts val="600"/>
              </a:spcBef>
              <a:spcAft>
                <a:spcPts val="0"/>
              </a:spcAft>
              <a:buClr>
                <a:schemeClr val="dk1"/>
              </a:buClr>
              <a:buSzPts val="1100"/>
              <a:buFont typeface="Arial"/>
              <a:buNone/>
            </a:pPr>
            <a:r>
              <a:rPr lang="en-US" sz="1300">
                <a:solidFill>
                  <a:schemeClr val="dk1"/>
                </a:solidFill>
              </a:rPr>
              <a:t>Des données infranationales précises sur la charge de morbidité sont disponibles et régulièrement mises à jour, ce qui permet d'analyser les tendances.</a:t>
            </a:r>
            <a:endParaRPr sz="1300">
              <a:solidFill>
                <a:schemeClr val="dk1"/>
              </a:solidFill>
            </a:endParaRPr>
          </a:p>
          <a:p>
            <a:pPr indent="0" lvl="0" marL="0" rtl="0" algn="l">
              <a:spcBef>
                <a:spcPts val="600"/>
              </a:spcBef>
              <a:spcAft>
                <a:spcPts val="0"/>
              </a:spcAft>
              <a:buClr>
                <a:schemeClr val="dk1"/>
              </a:buClr>
              <a:buSzPts val="1100"/>
              <a:buFont typeface="Arial"/>
              <a:buNone/>
            </a:pPr>
            <a:r>
              <a:t/>
            </a:r>
            <a:endParaRPr>
              <a:solidFill>
                <a:schemeClr val="dk1"/>
              </a:solidFill>
            </a:endParaRPr>
          </a:p>
          <a:p>
            <a:pPr indent="0" lvl="0" marL="0" marR="0" rtl="0" algn="l">
              <a:lnSpc>
                <a:spcPct val="100000"/>
              </a:lnSpc>
              <a:spcBef>
                <a:spcPts val="600"/>
              </a:spcBef>
              <a:spcAft>
                <a:spcPts val="0"/>
              </a:spcAft>
              <a:buNone/>
            </a:pPr>
            <a:r>
              <a:t/>
            </a:r>
            <a:endParaRPr>
              <a:solidFill>
                <a:schemeClr val="dk1"/>
              </a:solidFill>
            </a:endParaRPr>
          </a:p>
        </p:txBody>
      </p:sp>
      <p:sp>
        <p:nvSpPr>
          <p:cNvPr id="249" name="Google Shape;249;p14"/>
          <p:cNvSpPr txBox="1"/>
          <p:nvPr/>
        </p:nvSpPr>
        <p:spPr>
          <a:xfrm>
            <a:off x="1898150" y="2851050"/>
            <a:ext cx="819900" cy="457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lang="en-US" sz="1000">
                <a:solidFill>
                  <a:schemeClr val="dk1"/>
                </a:solidFill>
              </a:rPr>
              <a:t>Maladies diarrhéiques</a:t>
            </a:r>
            <a:endParaRPr b="0" i="0" sz="1300" u="none" cap="none" strike="noStrike">
              <a:solidFill>
                <a:srgbClr val="000000"/>
              </a:solidFill>
              <a:latin typeface="Arial"/>
              <a:ea typeface="Arial"/>
              <a:cs typeface="Arial"/>
              <a:sym typeface="Arial"/>
            </a:endParaRPr>
          </a:p>
        </p:txBody>
      </p:sp>
      <p:sp>
        <p:nvSpPr>
          <p:cNvPr id="250" name="Google Shape;250;p14"/>
          <p:cNvSpPr txBox="1"/>
          <p:nvPr/>
        </p:nvSpPr>
        <p:spPr>
          <a:xfrm>
            <a:off x="1898150" y="2394325"/>
            <a:ext cx="768900" cy="457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lang="en-US" sz="1000">
                <a:solidFill>
                  <a:schemeClr val="dk1"/>
                </a:solidFill>
              </a:rPr>
              <a:t>Paludisme</a:t>
            </a:r>
            <a:endParaRPr b="0" i="0" sz="1300" u="none" cap="none" strike="noStrike">
              <a:solidFill>
                <a:srgbClr val="000000"/>
              </a:solidFill>
              <a:latin typeface="Arial"/>
              <a:ea typeface="Arial"/>
              <a:cs typeface="Arial"/>
              <a:sym typeface="Arial"/>
            </a:endParaRPr>
          </a:p>
        </p:txBody>
      </p:sp>
      <p:sp>
        <p:nvSpPr>
          <p:cNvPr id="251" name="Google Shape;251;p14"/>
          <p:cNvSpPr txBox="1"/>
          <p:nvPr/>
        </p:nvSpPr>
        <p:spPr>
          <a:xfrm>
            <a:off x="1911575" y="3386200"/>
            <a:ext cx="1143000" cy="457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lang="en-US" sz="1000">
                <a:solidFill>
                  <a:schemeClr val="dk1"/>
                </a:solidFill>
              </a:rPr>
              <a:t>Réduction des infections respiratoires</a:t>
            </a:r>
            <a:endParaRPr b="0" i="0" sz="1300" u="none" cap="none" strike="noStrike">
              <a:solidFill>
                <a:srgbClr val="000000"/>
              </a:solidFill>
              <a:latin typeface="Arial"/>
              <a:ea typeface="Arial"/>
              <a:cs typeface="Arial"/>
              <a:sym typeface="Arial"/>
            </a:endParaRPr>
          </a:p>
        </p:txBody>
      </p:sp>
      <p:sp>
        <p:nvSpPr>
          <p:cNvPr id="252" name="Google Shape;252;p14"/>
          <p:cNvSpPr txBox="1"/>
          <p:nvPr/>
        </p:nvSpPr>
        <p:spPr>
          <a:xfrm>
            <a:off x="1898100" y="3937550"/>
            <a:ext cx="929700" cy="457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lang="en-US" sz="1000">
                <a:solidFill>
                  <a:schemeClr val="dk1"/>
                </a:solidFill>
              </a:rPr>
              <a:t>Naissance prématurée</a:t>
            </a:r>
            <a:endParaRPr b="0" i="0" sz="1300" u="none" cap="none" strike="noStrike">
              <a:solidFill>
                <a:srgbClr val="000000"/>
              </a:solidFill>
              <a:latin typeface="Arial"/>
              <a:ea typeface="Arial"/>
              <a:cs typeface="Arial"/>
              <a:sym typeface="Arial"/>
            </a:endParaRPr>
          </a:p>
        </p:txBody>
      </p:sp>
      <p:sp>
        <p:nvSpPr>
          <p:cNvPr id="253" name="Google Shape;253;p14"/>
          <p:cNvSpPr txBox="1"/>
          <p:nvPr/>
        </p:nvSpPr>
        <p:spPr>
          <a:xfrm>
            <a:off x="1898100" y="4534125"/>
            <a:ext cx="768900" cy="457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lang="en-US" sz="1000">
                <a:solidFill>
                  <a:schemeClr val="dk1"/>
                </a:solidFill>
              </a:rPr>
              <a:t>Asphyxie à la naissanc</a:t>
            </a:r>
            <a:r>
              <a:rPr lang="en-US" sz="1100">
                <a:solidFill>
                  <a:schemeClr val="dk1"/>
                </a:solidFill>
              </a:rPr>
              <a:t>e</a:t>
            </a:r>
            <a:endParaRPr b="0" i="0" u="none" cap="none" strike="noStrike">
              <a:solidFill>
                <a:srgbClr val="000000"/>
              </a:solidFill>
              <a:latin typeface="Arial"/>
              <a:ea typeface="Arial"/>
              <a:cs typeface="Arial"/>
              <a:sym typeface="Arial"/>
            </a:endParaRPr>
          </a:p>
        </p:txBody>
      </p:sp>
      <p:sp>
        <p:nvSpPr>
          <p:cNvPr id="254" name="Google Shape;254;p14"/>
          <p:cNvSpPr txBox="1"/>
          <p:nvPr/>
        </p:nvSpPr>
        <p:spPr>
          <a:xfrm>
            <a:off x="1898125" y="5130675"/>
            <a:ext cx="768900" cy="457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lang="en-US" sz="1100">
                <a:solidFill>
                  <a:schemeClr val="dk1"/>
                </a:solidFill>
              </a:rPr>
              <a:t>I</a:t>
            </a:r>
            <a:r>
              <a:rPr lang="en-US" sz="1000">
                <a:solidFill>
                  <a:schemeClr val="dk1"/>
                </a:solidFill>
              </a:rPr>
              <a:t>nfections néonatales</a:t>
            </a:r>
            <a:endParaRPr b="0" i="0" sz="13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8" name="Shape 258"/>
        <p:cNvGrpSpPr/>
        <p:nvPr/>
      </p:nvGrpSpPr>
      <p:grpSpPr>
        <a:xfrm>
          <a:off x="0" y="0"/>
          <a:ext cx="0" cy="0"/>
          <a:chOff x="0" y="0"/>
          <a:chExt cx="0" cy="0"/>
        </a:xfrm>
      </p:grpSpPr>
      <p:sp>
        <p:nvSpPr>
          <p:cNvPr id="259" name="Google Shape;259;p15"/>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60" name="Google Shape;260;p15"/>
          <p:cNvSpPr txBox="1"/>
          <p:nvPr>
            <p:ph type="title"/>
          </p:nvPr>
        </p:nvSpPr>
        <p:spPr>
          <a:xfrm>
            <a:off x="630936" y="639520"/>
            <a:ext cx="3429000" cy="1719072"/>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Play"/>
              <a:buNone/>
            </a:pPr>
            <a:r>
              <a:rPr lang="en-US" sz="4600">
                <a:solidFill>
                  <a:schemeClr val="dk1"/>
                </a:solidFill>
                <a:latin typeface="Play"/>
                <a:ea typeface="Play"/>
                <a:cs typeface="Play"/>
                <a:sym typeface="Play"/>
              </a:rPr>
              <a:t>[</a:t>
            </a:r>
            <a:r>
              <a:rPr lang="en-US" sz="4600"/>
              <a:t>Exemple du Mozambique</a:t>
            </a:r>
            <a:r>
              <a:rPr lang="en-US" sz="4600">
                <a:solidFill>
                  <a:schemeClr val="dk1"/>
                </a:solidFill>
                <a:latin typeface="Play"/>
                <a:ea typeface="Play"/>
                <a:cs typeface="Play"/>
                <a:sym typeface="Play"/>
              </a:rPr>
              <a:t>]</a:t>
            </a:r>
            <a:endParaRPr/>
          </a:p>
        </p:txBody>
      </p:sp>
      <p:sp>
        <p:nvSpPr>
          <p:cNvPr id="261" name="Google Shape;261;p15"/>
          <p:cNvSpPr/>
          <p:nvPr/>
        </p:nvSpPr>
        <p:spPr>
          <a:xfrm>
            <a:off x="643278" y="2573756"/>
            <a:ext cx="3255095" cy="18288"/>
          </a:xfrm>
          <a:custGeom>
            <a:rect b="b" l="l" r="r" t="t"/>
            <a:pathLst>
              <a:path extrusionOk="0" fill="none" h="18288" w="3255095">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extrusionOk="0" h="18288" w="3255095">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cap="rnd" cmpd="sng" w="381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62" name="Google Shape;262;p15"/>
          <p:cNvSpPr txBox="1"/>
          <p:nvPr/>
        </p:nvSpPr>
        <p:spPr>
          <a:xfrm>
            <a:off x="630936" y="2807208"/>
            <a:ext cx="3429000" cy="3410712"/>
          </a:xfrm>
          <a:prstGeom prst="rect">
            <a:avLst/>
          </a:prstGeom>
          <a:noFill/>
          <a:ln>
            <a:noFill/>
          </a:ln>
        </p:spPr>
        <p:txBody>
          <a:bodyPr anchorCtr="0" anchor="t" bIns="45700" lIns="91425" spcFirstLastPara="1" rIns="91425" wrap="square" tIns="45700">
            <a:normAutofit lnSpcReduction="10000"/>
          </a:bodyPr>
          <a:lstStyle/>
          <a:p>
            <a:pPr indent="-215900" lvl="0" marL="228600" marR="0" rtl="0" algn="l">
              <a:lnSpc>
                <a:spcPct val="90000"/>
              </a:lnSpc>
              <a:spcBef>
                <a:spcPts val="1000"/>
              </a:spcBef>
              <a:spcAft>
                <a:spcPts val="0"/>
              </a:spcAft>
              <a:buClr>
                <a:srgbClr val="000000"/>
              </a:buClr>
              <a:buSzPts val="2200"/>
              <a:buFont typeface="Arial"/>
              <a:buChar char="•"/>
            </a:pPr>
            <a:r>
              <a:rPr lang="en-US" sz="1800">
                <a:solidFill>
                  <a:schemeClr val="dk1"/>
                </a:solidFill>
              </a:rPr>
              <a:t>Fournit des données proportionnelles sur les causes de décès pour tous les groupes d'âge.</a:t>
            </a:r>
            <a:endParaRPr b="0" i="0" sz="1800" u="none" cap="none" strike="noStrike">
              <a:solidFill>
                <a:schemeClr val="dk1"/>
              </a:solidFill>
              <a:latin typeface="Arial"/>
              <a:ea typeface="Arial"/>
              <a:cs typeface="Arial"/>
              <a:sym typeface="Arial"/>
            </a:endParaRPr>
          </a:p>
          <a:p>
            <a:pPr indent="-215900" lvl="0" marL="228600" marR="0" rtl="0" algn="l">
              <a:lnSpc>
                <a:spcPct val="90000"/>
              </a:lnSpc>
              <a:spcBef>
                <a:spcPts val="1000"/>
              </a:spcBef>
              <a:spcAft>
                <a:spcPts val="0"/>
              </a:spcAft>
              <a:buClr>
                <a:srgbClr val="000000"/>
              </a:buClr>
              <a:buSzPts val="2200"/>
              <a:buFont typeface="Arial"/>
              <a:buChar char="•"/>
            </a:pPr>
            <a:r>
              <a:rPr lang="en-US" sz="1800">
                <a:solidFill>
                  <a:schemeClr val="dk1"/>
                </a:solidFill>
              </a:rPr>
              <a:t>Démontre aux réseaux/à l'OMS la nécessité de services à plusieurs niveaux : soins aigus et épisodiques pour les moins de 5 ans (infections), soins de longue durée et gestion pour les adultes (maladies cardiovasculaires, cancer).</a:t>
            </a:r>
            <a:endParaRPr b="0" i="0" sz="1800" u="none" cap="none" strike="noStrike">
              <a:solidFill>
                <a:schemeClr val="dk1"/>
              </a:solidFill>
              <a:latin typeface="Arial"/>
              <a:ea typeface="Arial"/>
              <a:cs typeface="Arial"/>
              <a:sym typeface="Arial"/>
            </a:endParaRPr>
          </a:p>
        </p:txBody>
      </p:sp>
      <p:pic>
        <p:nvPicPr>
          <p:cNvPr id="263" name="Google Shape;263;p15"/>
          <p:cNvPicPr preferRelativeResize="0"/>
          <p:nvPr/>
        </p:nvPicPr>
        <p:blipFill rotWithShape="1">
          <a:blip r:embed="rId3">
            <a:alphaModFix/>
          </a:blip>
          <a:srcRect b="6978" l="0" r="0" t="0"/>
          <a:stretch/>
        </p:blipFill>
        <p:spPr>
          <a:xfrm>
            <a:off x="4654296" y="1622839"/>
            <a:ext cx="6903720" cy="3612322"/>
          </a:xfrm>
          <a:prstGeom prst="rect">
            <a:avLst/>
          </a:prstGeom>
          <a:noFill/>
          <a:ln>
            <a:noFill/>
          </a:ln>
        </p:spPr>
      </p:pic>
      <p:sp>
        <p:nvSpPr>
          <p:cNvPr id="264" name="Google Shape;264;p15"/>
          <p:cNvSpPr txBox="1"/>
          <p:nvPr/>
        </p:nvSpPr>
        <p:spPr>
          <a:xfrm>
            <a:off x="4654296" y="5235161"/>
            <a:ext cx="6903720" cy="361232"/>
          </a:xfrm>
          <a:prstGeom prst="rect">
            <a:avLst/>
          </a:prstGeom>
          <a:solidFill>
            <a:srgbClr val="000000">
              <a:alpha val="49803"/>
            </a:srgbClr>
          </a:solidFill>
          <a:ln>
            <a:noFill/>
          </a:ln>
        </p:spPr>
        <p:txBody>
          <a:bodyPr anchorCtr="0" anchor="b" bIns="45700" lIns="91425" spcFirstLastPara="1" rIns="91425" wrap="square" tIns="45700">
            <a:noAutofit/>
          </a:bodyPr>
          <a:lstStyle/>
          <a:p>
            <a:pPr indent="0" lvl="0" marL="0" marR="0" rtl="0" algn="ctr">
              <a:lnSpc>
                <a:spcPct val="90000"/>
              </a:lnSpc>
              <a:spcBef>
                <a:spcPts val="1000"/>
              </a:spcBef>
              <a:spcAft>
                <a:spcPts val="0"/>
              </a:spcAft>
              <a:buNone/>
            </a:pPr>
            <a:r>
              <a:rPr lang="en-US" sz="1300">
                <a:solidFill>
                  <a:srgbClr val="FFFFFF"/>
                </a:solidFill>
              </a:rPr>
              <a:t>Fraction de la cause du décès</a:t>
            </a:r>
            <a:r>
              <a:rPr b="0" i="0" lang="en-US" sz="1300" u="none" cap="none" strike="noStrike">
                <a:solidFill>
                  <a:srgbClr val="FFFFFF"/>
                </a:solidFill>
                <a:latin typeface="Arial"/>
                <a:ea typeface="Arial"/>
                <a:cs typeface="Arial"/>
                <a:sym typeface="Arial"/>
              </a:rPr>
              <a:t> (%) </a:t>
            </a:r>
            <a:r>
              <a:rPr lang="en-US" sz="1300">
                <a:solidFill>
                  <a:srgbClr val="FFFFFF"/>
                </a:solidFill>
              </a:rPr>
              <a:t>par groupe d'âge - Données COMSA </a:t>
            </a:r>
            <a:r>
              <a:rPr b="0" i="0" lang="en-US" sz="1300" u="none" cap="none" strike="noStrike">
                <a:solidFill>
                  <a:srgbClr val="FFFFFF"/>
                </a:solidFill>
                <a:latin typeface="Arial"/>
                <a:ea typeface="Arial"/>
                <a:cs typeface="Arial"/>
                <a:sym typeface="Arial"/>
              </a:rPr>
              <a:t>2019-2020 [9]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8" name="Shape 268"/>
        <p:cNvGrpSpPr/>
        <p:nvPr/>
      </p:nvGrpSpPr>
      <p:grpSpPr>
        <a:xfrm>
          <a:off x="0" y="0"/>
          <a:ext cx="0" cy="0"/>
          <a:chOff x="0" y="0"/>
          <a:chExt cx="0" cy="0"/>
        </a:xfrm>
      </p:grpSpPr>
      <p:sp>
        <p:nvSpPr>
          <p:cNvPr id="269" name="Google Shape;269;p16"/>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70" name="Google Shape;270;p16"/>
          <p:cNvSpPr txBox="1"/>
          <p:nvPr>
            <p:ph type="title"/>
          </p:nvPr>
        </p:nvSpPr>
        <p:spPr>
          <a:xfrm>
            <a:off x="477981" y="1122363"/>
            <a:ext cx="4023360" cy="3204134"/>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accent3"/>
              </a:buClr>
              <a:buSzPts val="3100"/>
              <a:buNone/>
            </a:pPr>
            <a:r>
              <a:rPr lang="en-US" sz="4800"/>
              <a:t>Pilier</a:t>
            </a:r>
            <a:r>
              <a:rPr lang="en-US" sz="4800">
                <a:solidFill>
                  <a:schemeClr val="dk1"/>
                </a:solidFill>
                <a:latin typeface="Play"/>
                <a:ea typeface="Play"/>
                <a:cs typeface="Play"/>
                <a:sym typeface="Play"/>
              </a:rPr>
              <a:t> 2: </a:t>
            </a:r>
            <a:r>
              <a:rPr lang="en-US" sz="4800"/>
              <a:t>Contribuer à la Sécurité Sanitaire</a:t>
            </a:r>
            <a:endParaRPr/>
          </a:p>
        </p:txBody>
      </p:sp>
      <p:sp>
        <p:nvSpPr>
          <p:cNvPr id="271" name="Google Shape;271;p16"/>
          <p:cNvSpPr/>
          <p:nvPr/>
        </p:nvSpPr>
        <p:spPr>
          <a:xfrm rot="5400000">
            <a:off x="759921" y="346791"/>
            <a:ext cx="146304" cy="70408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2" name="Google Shape;272;p16"/>
          <p:cNvSpPr/>
          <p:nvPr/>
        </p:nvSpPr>
        <p:spPr>
          <a:xfrm>
            <a:off x="481029" y="4546920"/>
            <a:ext cx="4023360" cy="18288"/>
          </a:xfrm>
          <a:prstGeom prst="rect">
            <a:avLst/>
          </a:prstGeom>
          <a:solidFill>
            <a:srgbClr val="D5D5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aphicFrame>
        <p:nvGraphicFramePr>
          <p:cNvPr id="273" name="Google Shape;273;p16"/>
          <p:cNvGraphicFramePr/>
          <p:nvPr/>
        </p:nvGraphicFramePr>
        <p:xfrm>
          <a:off x="4864608" y="1419596"/>
          <a:ext cx="3000000" cy="3000000"/>
        </p:xfrm>
        <a:graphic>
          <a:graphicData uri="http://schemas.openxmlformats.org/drawingml/2006/table">
            <a:tbl>
              <a:tblPr>
                <a:solidFill>
                  <a:schemeClr val="lt1"/>
                </a:solidFill>
                <a:tableStyleId>{B786F2EF-40D4-4BEA-9417-1D0966D14EAA}</a:tableStyleId>
              </a:tblPr>
              <a:tblGrid>
                <a:gridCol w="1933550"/>
                <a:gridCol w="2516175"/>
                <a:gridCol w="2396650"/>
              </a:tblGrid>
              <a:tr h="345425">
                <a:tc>
                  <a:txBody>
                    <a:bodyPr/>
                    <a:lstStyle/>
                    <a:p>
                      <a:pPr indent="0" lvl="0" marL="0" marR="0" rtl="0" algn="l">
                        <a:lnSpc>
                          <a:spcPct val="100000"/>
                        </a:lnSpc>
                        <a:spcBef>
                          <a:spcPts val="0"/>
                        </a:spcBef>
                        <a:spcAft>
                          <a:spcPts val="0"/>
                        </a:spcAft>
                        <a:buClr>
                          <a:srgbClr val="000000"/>
                        </a:buClr>
                        <a:buSzPts val="1800"/>
                        <a:buFont typeface="Arial"/>
                        <a:buNone/>
                      </a:pPr>
                      <a:r>
                        <a:rPr b="0" lang="en-US" sz="1300" u="none" cap="none" strike="noStrike">
                          <a:solidFill>
                            <a:schemeClr val="lt1"/>
                          </a:solidFill>
                        </a:rPr>
                        <a:t>Contribution</a:t>
                      </a:r>
                      <a:endParaRPr/>
                    </a:p>
                  </a:txBody>
                  <a:tcPr marT="62775" marB="62775" marR="62775" marL="81600" anchor="ctr">
                    <a:lnL cap="flat" cmpd="sng" w="1905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300">
                          <a:solidFill>
                            <a:schemeClr val="lt1"/>
                          </a:solidFill>
                        </a:rPr>
                        <a:t>Statut Actuel</a:t>
                      </a:r>
                      <a:endParaRPr/>
                    </a:p>
                  </a:txBody>
                  <a:tcPr marT="62775" marB="62775" marR="62775" marL="816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300">
                          <a:solidFill>
                            <a:schemeClr val="lt1"/>
                          </a:solidFill>
                        </a:rPr>
                        <a:t>Cas ou Bénéfice Potentiel</a:t>
                      </a:r>
                      <a:endParaRPr/>
                    </a:p>
                  </a:txBody>
                  <a:tcPr marT="62775" marB="62775" marR="62775" marL="816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dk1"/>
                    </a:solidFill>
                  </a:tcPr>
                </a:tc>
              </a:tr>
              <a:tr h="1110300">
                <a:tc>
                  <a:txBody>
                    <a:bodyPr/>
                    <a:lstStyle/>
                    <a:p>
                      <a:pPr indent="0" lvl="0" marL="0" marR="0" rtl="0" algn="l">
                        <a:lnSpc>
                          <a:spcPct val="100000"/>
                        </a:lnSpc>
                        <a:spcBef>
                          <a:spcPts val="0"/>
                        </a:spcBef>
                        <a:spcAft>
                          <a:spcPts val="0"/>
                        </a:spcAft>
                        <a:buClr>
                          <a:srgbClr val="000000"/>
                        </a:buClr>
                        <a:buSzPts val="1800"/>
                        <a:buFont typeface="Arial"/>
                        <a:buNone/>
                      </a:pPr>
                      <a:r>
                        <a:rPr lang="en-US" sz="1300">
                          <a:solidFill>
                            <a:schemeClr val="dk1"/>
                          </a:solidFill>
                        </a:rPr>
                        <a:t>Contribuer à la détection précoce des épidémies, à l'investigation et à la réaction.</a:t>
                      </a:r>
                      <a:endParaRPr/>
                    </a:p>
                  </a:txBody>
                  <a:tcPr marT="62775" marB="62775" marR="62775" marL="81600">
                    <a:lnL cap="flat" cmpd="sng" w="19050">
                      <a:solidFill>
                        <a:schemeClr val="dk1"/>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7F7F7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300">
                          <a:solidFill>
                            <a:schemeClr val="dk1"/>
                          </a:solidFill>
                        </a:rPr>
                        <a:t>Pas de système de routine capable de détecter les épidémies connues ou les nouvelles maladies mortelles.</a:t>
                      </a:r>
                      <a:endParaRPr sz="1300" u="none" cap="none" strike="noStrike">
                        <a:solidFill>
                          <a:schemeClr val="dk1"/>
                        </a:solidFill>
                      </a:endParaRPr>
                    </a:p>
                  </a:txBody>
                  <a:tcPr marT="62775" marB="62775" marR="62775" marL="81600">
                    <a:lnL cap="flat" cmpd="sng" w="9525">
                      <a:solidFill>
                        <a:srgbClr val="7F7F7F"/>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7F7F7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300">
                          <a:solidFill>
                            <a:schemeClr val="dk1"/>
                          </a:solidFill>
                        </a:rPr>
                        <a:t>Des équipes préparées et formées d'enquêteurs et de superviseurs d'autopsies verbales peuvent être mobilisées dans le cadre des efforts de détection et de réponse aux épidémies.</a:t>
                      </a:r>
                      <a:endParaRPr/>
                    </a:p>
                  </a:txBody>
                  <a:tcPr marT="62775" marB="62775" marR="62775" marL="81600">
                    <a:lnL cap="flat" cmpd="sng" w="9525">
                      <a:solidFill>
                        <a:srgbClr val="7F7F7F"/>
                      </a:solidFill>
                      <a:prstDash val="solid"/>
                      <a:round/>
                      <a:headEnd len="sm" w="sm" type="none"/>
                      <a:tailEnd len="sm" w="sm" type="none"/>
                    </a:lnL>
                    <a:lnR cap="flat" cmpd="sng" w="1905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7F7F7F"/>
                      </a:solidFill>
                      <a:prstDash val="solid"/>
                      <a:round/>
                      <a:headEnd len="sm" w="sm" type="none"/>
                      <a:tailEnd len="sm" w="sm" type="none"/>
                    </a:lnB>
                  </a:tcPr>
                </a:tc>
              </a:tr>
              <a:tr h="1110300">
                <a:tc>
                  <a:txBody>
                    <a:bodyPr/>
                    <a:lstStyle/>
                    <a:p>
                      <a:pPr indent="0" lvl="0" marL="0" marR="0" rtl="0" algn="l">
                        <a:lnSpc>
                          <a:spcPct val="100000"/>
                        </a:lnSpc>
                        <a:spcBef>
                          <a:spcPts val="0"/>
                        </a:spcBef>
                        <a:spcAft>
                          <a:spcPts val="0"/>
                        </a:spcAft>
                        <a:buClr>
                          <a:srgbClr val="000000"/>
                        </a:buClr>
                        <a:buSzPts val="1800"/>
                        <a:buFont typeface="Arial"/>
                        <a:buNone/>
                      </a:pPr>
                      <a:r>
                        <a:rPr lang="en-US" sz="1300">
                          <a:solidFill>
                            <a:schemeClr val="dk1"/>
                          </a:solidFill>
                        </a:rPr>
                        <a:t>Mesure en </a:t>
                      </a:r>
                      <a:r>
                        <a:rPr lang="en-US" sz="1300">
                          <a:solidFill>
                            <a:schemeClr val="dk1"/>
                          </a:solidFill>
                        </a:rPr>
                        <a:t>temps</a:t>
                      </a:r>
                      <a:r>
                        <a:rPr lang="en-US" sz="1300">
                          <a:solidFill>
                            <a:schemeClr val="dk1"/>
                          </a:solidFill>
                        </a:rPr>
                        <a:t> utile de la surmortalité lors d'une pandémie.</a:t>
                      </a:r>
                      <a:endParaRPr/>
                    </a:p>
                  </a:txBody>
                  <a:tcPr marT="62775" marB="62775" marR="62775" marL="81600">
                    <a:lnL cap="flat" cmpd="sng" w="9525">
                      <a:solidFill>
                        <a:srgbClr val="7F7F7F"/>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7F7F7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300">
                          <a:solidFill>
                            <a:schemeClr val="dk1"/>
                          </a:solidFill>
                        </a:rPr>
                        <a:t>Succès limité et non durable de la mise en œuvre de la surveillance rapide de la mortalité - uniquement dans les hôpitaux. Pas de source opportune de mortalité communautaire.</a:t>
                      </a:r>
                      <a:endParaRPr/>
                    </a:p>
                  </a:txBody>
                  <a:tcPr marT="62775" marB="62775" marR="62775" marL="81600">
                    <a:lnL cap="flat" cmpd="sng" w="9525">
                      <a:solidFill>
                        <a:srgbClr val="7F7F7F"/>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7F7F7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300">
                          <a:solidFill>
                            <a:schemeClr val="dk1"/>
                          </a:solidFill>
                        </a:rPr>
                        <a:t>Mesure directe de la surmortalité due aux pandémies</a:t>
                      </a:r>
                      <a:endParaRPr/>
                    </a:p>
                  </a:txBody>
                  <a:tcPr marT="62775" marB="62775" marR="62775" marL="81600">
                    <a:lnL cap="flat" cmpd="sng" w="9525">
                      <a:solidFill>
                        <a:srgbClr val="7F7F7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7F7F7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1301525">
                <a:tc>
                  <a:txBody>
                    <a:bodyPr/>
                    <a:lstStyle/>
                    <a:p>
                      <a:pPr indent="0" lvl="0" marL="0" marR="0" rtl="0" algn="l">
                        <a:lnSpc>
                          <a:spcPct val="100000"/>
                        </a:lnSpc>
                        <a:spcBef>
                          <a:spcPts val="0"/>
                        </a:spcBef>
                        <a:spcAft>
                          <a:spcPts val="0"/>
                        </a:spcAft>
                        <a:buClr>
                          <a:srgbClr val="000000"/>
                        </a:buClr>
                        <a:buSzPts val="1800"/>
                        <a:buFont typeface="Arial"/>
                        <a:buNone/>
                      </a:pPr>
                      <a:r>
                        <a:rPr lang="en-US" sz="1300">
                          <a:solidFill>
                            <a:schemeClr val="dk1"/>
                          </a:solidFill>
                        </a:rPr>
                        <a:t>Surveillance Collaborative Intégrée</a:t>
                      </a:r>
                      <a:endParaRPr/>
                    </a:p>
                  </a:txBody>
                  <a:tcPr marT="62775" marB="62775" marR="62775" marL="81600">
                    <a:lnL cap="flat" cmpd="sng" w="19050">
                      <a:solidFill>
                        <a:schemeClr val="dk1"/>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300">
                          <a:solidFill>
                            <a:schemeClr val="dk1"/>
                          </a:solidFill>
                        </a:rPr>
                        <a:t>Surveillance cloisonnée, pas de surveillance de la mortalité</a:t>
                      </a:r>
                      <a:endParaRPr b="0" i="0" sz="1300" u="none" cap="none" strike="noStrike">
                        <a:solidFill>
                          <a:schemeClr val="dk1"/>
                        </a:solidFill>
                        <a:latin typeface="Arial"/>
                        <a:ea typeface="Arial"/>
                        <a:cs typeface="Arial"/>
                        <a:sym typeface="Arial"/>
                      </a:endParaRPr>
                    </a:p>
                  </a:txBody>
                  <a:tcPr marT="62775" marB="62775" marR="62775" marL="81600">
                    <a:lnL cap="flat" cmpd="sng" w="9525">
                      <a:solidFill>
                        <a:srgbClr val="7F7F7F"/>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300">
                          <a:solidFill>
                            <a:schemeClr val="dk1"/>
                          </a:solidFill>
                        </a:rPr>
                        <a:t>Contribuer à la sécurité sanitaire et à l'utilisation, sous l'égide du Ministère de la Santé, des multiples résultats des systèmes de surveillance pour une approche globale de la détection précoce, de la réponse et de l'évaluation de l'impact.</a:t>
                      </a:r>
                      <a:endParaRPr/>
                    </a:p>
                  </a:txBody>
                  <a:tcPr marT="62775" marB="62775" marR="62775" marL="81600">
                    <a:lnL cap="flat" cmpd="sng" w="9525">
                      <a:solidFill>
                        <a:srgbClr val="7F7F7F"/>
                      </a:solidFill>
                      <a:prstDash val="solid"/>
                      <a:round/>
                      <a:headEnd len="sm" w="sm" type="none"/>
                      <a:tailEnd len="sm" w="sm" type="none"/>
                    </a:lnL>
                    <a:lnR cap="flat" cmpd="sng" w="1905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tcPr>
                </a:tc>
              </a:tr>
            </a:tbl>
          </a:graphicData>
        </a:graphic>
      </p:graphicFrame>
      <p:sp>
        <p:nvSpPr>
          <p:cNvPr id="274" name="Google Shape;274;p16"/>
          <p:cNvSpPr txBox="1"/>
          <p:nvPr/>
        </p:nvSpPr>
        <p:spPr>
          <a:xfrm>
            <a:off x="-104075" y="6698401"/>
            <a:ext cx="11871600" cy="244800"/>
          </a:xfrm>
          <a:prstGeom prst="rect">
            <a:avLst/>
          </a:prstGeom>
          <a:noFill/>
          <a:ln>
            <a:noFill/>
          </a:ln>
        </p:spPr>
        <p:txBody>
          <a:bodyPr anchorCtr="0" anchor="t" bIns="45700" lIns="91425" spcFirstLastPara="1" rIns="91425" wrap="square" tIns="45700">
            <a:spAutoFit/>
          </a:bodyPr>
          <a:lstStyle/>
          <a:p>
            <a:pPr indent="-228600" lvl="0" marL="690563" marR="0" rtl="0" algn="l">
              <a:lnSpc>
                <a:spcPct val="90000"/>
              </a:lnSpc>
              <a:spcBef>
                <a:spcPts val="0"/>
              </a:spcBef>
              <a:spcAft>
                <a:spcPts val="0"/>
              </a:spcAft>
              <a:buNone/>
            </a:pPr>
            <a:r>
              <a:rPr b="0" i="0" lang="en-US" sz="1100" u="none" cap="none" strike="noStrike">
                <a:solidFill>
                  <a:schemeClr val="dk1"/>
                </a:solidFill>
                <a:latin typeface="Arial"/>
                <a:ea typeface="Arial"/>
                <a:cs typeface="Arial"/>
                <a:sym typeface="Arial"/>
              </a:rPr>
              <a:t>[</a:t>
            </a:r>
            <a:r>
              <a:rPr b="0" i="0" lang="en-US" sz="1000" u="none" cap="none" strike="noStrike">
                <a:solidFill>
                  <a:schemeClr val="dk1"/>
                </a:solidFill>
                <a:latin typeface="Arial"/>
                <a:ea typeface="Arial"/>
                <a:cs typeface="Arial"/>
                <a:sym typeface="Arial"/>
              </a:rPr>
              <a:t>7] Setel, P., Weiss, W., &amp; Kwarah, W. (2023, October). A business case for a sample registration system (SRS) in Ghana [Slides presentation]. USAID; Data for Impact/Vital Strategies.</a:t>
            </a:r>
            <a:endParaRPr sz="13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8" name="Shape 278"/>
        <p:cNvGrpSpPr/>
        <p:nvPr/>
      </p:nvGrpSpPr>
      <p:grpSpPr>
        <a:xfrm>
          <a:off x="0" y="0"/>
          <a:ext cx="0" cy="0"/>
          <a:chOff x="0" y="0"/>
          <a:chExt cx="0" cy="0"/>
        </a:xfrm>
      </p:grpSpPr>
      <p:sp>
        <p:nvSpPr>
          <p:cNvPr id="279" name="Google Shape;279;p17"/>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80" name="Google Shape;280;p17"/>
          <p:cNvSpPr txBox="1"/>
          <p:nvPr>
            <p:ph type="title"/>
          </p:nvPr>
        </p:nvSpPr>
        <p:spPr>
          <a:xfrm>
            <a:off x="477981" y="1122363"/>
            <a:ext cx="4023360" cy="3204134"/>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accent3"/>
              </a:buClr>
              <a:buSzPct val="64583"/>
              <a:buNone/>
            </a:pPr>
            <a:r>
              <a:rPr lang="en-US" sz="4800">
                <a:solidFill>
                  <a:schemeClr val="dk1"/>
                </a:solidFill>
                <a:latin typeface="Play"/>
                <a:ea typeface="Play"/>
                <a:cs typeface="Play"/>
                <a:sym typeface="Play"/>
              </a:rPr>
              <a:t>Pil</a:t>
            </a:r>
            <a:r>
              <a:rPr lang="en-US" sz="4800"/>
              <a:t>ie</a:t>
            </a:r>
            <a:r>
              <a:rPr lang="en-US" sz="4800">
                <a:solidFill>
                  <a:schemeClr val="dk1"/>
                </a:solidFill>
                <a:latin typeface="Play"/>
                <a:ea typeface="Play"/>
                <a:cs typeface="Play"/>
                <a:sym typeface="Play"/>
              </a:rPr>
              <a:t>r 3: </a:t>
            </a:r>
            <a:r>
              <a:rPr lang="en-US" sz="4800"/>
              <a:t>Apprentissage et Amélioration de la CRVS</a:t>
            </a:r>
            <a:endParaRPr/>
          </a:p>
        </p:txBody>
      </p:sp>
      <p:sp>
        <p:nvSpPr>
          <p:cNvPr id="281" name="Google Shape;281;p17"/>
          <p:cNvSpPr/>
          <p:nvPr/>
        </p:nvSpPr>
        <p:spPr>
          <a:xfrm rot="5400000">
            <a:off x="759921" y="346791"/>
            <a:ext cx="146304" cy="70408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82" name="Google Shape;282;p17"/>
          <p:cNvSpPr/>
          <p:nvPr/>
        </p:nvSpPr>
        <p:spPr>
          <a:xfrm>
            <a:off x="481029" y="4546920"/>
            <a:ext cx="4023360" cy="18288"/>
          </a:xfrm>
          <a:prstGeom prst="rect">
            <a:avLst/>
          </a:prstGeom>
          <a:solidFill>
            <a:srgbClr val="D5D5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aphicFrame>
        <p:nvGraphicFramePr>
          <p:cNvPr id="283" name="Google Shape;283;p17"/>
          <p:cNvGraphicFramePr/>
          <p:nvPr/>
        </p:nvGraphicFramePr>
        <p:xfrm>
          <a:off x="4616067" y="1902084"/>
          <a:ext cx="3000000" cy="3000000"/>
        </p:xfrm>
        <a:graphic>
          <a:graphicData uri="http://schemas.openxmlformats.org/drawingml/2006/table">
            <a:tbl>
              <a:tblPr bandRow="1" firstRow="1">
                <a:noFill/>
                <a:tableStyleId>{0CAC0B15-D2E4-47E5-A6AE-79E402B400F4}</a:tableStyleId>
              </a:tblPr>
              <a:tblGrid>
                <a:gridCol w="1991200"/>
                <a:gridCol w="2108825"/>
                <a:gridCol w="2631600"/>
              </a:tblGrid>
              <a:tr h="347900">
                <a:tc>
                  <a:txBody>
                    <a:bodyPr/>
                    <a:lstStyle/>
                    <a:p>
                      <a:pPr indent="0" lvl="0" marL="0" marR="0" rtl="0" algn="l">
                        <a:lnSpc>
                          <a:spcPct val="100000"/>
                        </a:lnSpc>
                        <a:spcBef>
                          <a:spcPts val="0"/>
                        </a:spcBef>
                        <a:spcAft>
                          <a:spcPts val="0"/>
                        </a:spcAft>
                        <a:buClr>
                          <a:srgbClr val="000000"/>
                        </a:buClr>
                        <a:buSzPts val="1800"/>
                        <a:buFont typeface="Arial"/>
                        <a:buNone/>
                      </a:pPr>
                      <a:r>
                        <a:rPr b="1" lang="en-US" sz="1300" u="none" cap="none" strike="noStrike">
                          <a:solidFill>
                            <a:schemeClr val="lt1"/>
                          </a:solidFill>
                        </a:rPr>
                        <a:t> F</a:t>
                      </a:r>
                      <a:r>
                        <a:rPr lang="en-US" sz="1300"/>
                        <a:t>o</a:t>
                      </a:r>
                      <a:r>
                        <a:rPr b="1" lang="en-US" sz="1300" u="none" cap="none" strike="noStrike">
                          <a:solidFill>
                            <a:schemeClr val="lt1"/>
                          </a:solidFill>
                        </a:rPr>
                        <a:t>nction</a:t>
                      </a:r>
                      <a:endParaRPr/>
                    </a:p>
                  </a:txBody>
                  <a:tcPr marT="77575" marB="77575" marR="15525" marL="0" anchor="ctr"/>
                </a:tc>
                <a:tc>
                  <a:txBody>
                    <a:bodyPr/>
                    <a:lstStyle/>
                    <a:p>
                      <a:pPr indent="0" lvl="0" marL="0" marR="0" rtl="0" algn="l">
                        <a:lnSpc>
                          <a:spcPct val="100000"/>
                        </a:lnSpc>
                        <a:spcBef>
                          <a:spcPts val="0"/>
                        </a:spcBef>
                        <a:spcAft>
                          <a:spcPts val="0"/>
                        </a:spcAft>
                        <a:buClr>
                          <a:srgbClr val="000000"/>
                        </a:buClr>
                        <a:buSzPts val="1800"/>
                        <a:buFont typeface="Arial"/>
                        <a:buNone/>
                      </a:pPr>
                      <a:r>
                        <a:rPr lang="en-US" sz="1300"/>
                        <a:t>Statut Courant</a:t>
                      </a:r>
                      <a:endParaRPr/>
                    </a:p>
                  </a:txBody>
                  <a:tcPr marT="77575" marB="77575" marR="15525" marL="0" anchor="ctr"/>
                </a:tc>
                <a:tc>
                  <a:txBody>
                    <a:bodyPr/>
                    <a:lstStyle/>
                    <a:p>
                      <a:pPr indent="0" lvl="0" marL="0" marR="0" rtl="0" algn="l">
                        <a:lnSpc>
                          <a:spcPct val="100000"/>
                        </a:lnSpc>
                        <a:spcBef>
                          <a:spcPts val="0"/>
                        </a:spcBef>
                        <a:spcAft>
                          <a:spcPts val="0"/>
                        </a:spcAft>
                        <a:buClr>
                          <a:srgbClr val="000000"/>
                        </a:buClr>
                        <a:buSzPts val="1800"/>
                        <a:buFont typeface="Arial"/>
                        <a:buNone/>
                      </a:pPr>
                      <a:r>
                        <a:rPr lang="en-US" sz="1300"/>
                        <a:t>Possibilités d'Amélioration Grâce au SRS</a:t>
                      </a:r>
                      <a:endParaRPr/>
                    </a:p>
                  </a:txBody>
                  <a:tcPr marT="77575" marB="77575" marR="15525" marL="0" anchor="ctr"/>
                </a:tc>
              </a:tr>
              <a:tr h="472875">
                <a:tc>
                  <a:txBody>
                    <a:bodyPr/>
                    <a:lstStyle/>
                    <a:p>
                      <a:pPr indent="0" lvl="0" marL="0" marR="0" rtl="0" algn="l">
                        <a:lnSpc>
                          <a:spcPct val="100000"/>
                        </a:lnSpc>
                        <a:spcBef>
                          <a:spcPts val="0"/>
                        </a:spcBef>
                        <a:spcAft>
                          <a:spcPts val="0"/>
                        </a:spcAft>
                        <a:buClr>
                          <a:srgbClr val="000000"/>
                        </a:buClr>
                        <a:buSzPts val="1800"/>
                        <a:buFont typeface="Arial"/>
                        <a:buNone/>
                      </a:pPr>
                      <a:r>
                        <a:rPr lang="en-US" sz="1300" u="none" cap="none" strike="noStrike">
                          <a:solidFill>
                            <a:schemeClr val="dk1"/>
                          </a:solidFill>
                        </a:rPr>
                        <a:t> </a:t>
                      </a:r>
                      <a:r>
                        <a:rPr lang="en-US" sz="1300">
                          <a:latin typeface="Arial"/>
                          <a:ea typeface="Arial"/>
                          <a:cs typeface="Arial"/>
                          <a:sym typeface="Arial"/>
                        </a:rPr>
                        <a:t>Notification et Enregistrement des Décès (BDR)</a:t>
                      </a:r>
                      <a:endParaRPr sz="1300" u="none" cap="none" strike="noStrike">
                        <a:solidFill>
                          <a:schemeClr val="dk1"/>
                        </a:solidFill>
                        <a:latin typeface="Arial"/>
                        <a:ea typeface="Arial"/>
                        <a:cs typeface="Arial"/>
                        <a:sym typeface="Arial"/>
                      </a:endParaRPr>
                    </a:p>
                  </a:txBody>
                  <a:tcPr marT="77575" marB="77575" marR="155175" marL="0"/>
                </a:tc>
                <a:tc>
                  <a:txBody>
                    <a:bodyPr/>
                    <a:lstStyle/>
                    <a:p>
                      <a:pPr indent="0" lvl="0" marL="0" marR="0" rtl="0" algn="l">
                        <a:lnSpc>
                          <a:spcPct val="100000"/>
                        </a:lnSpc>
                        <a:spcBef>
                          <a:spcPts val="0"/>
                        </a:spcBef>
                        <a:spcAft>
                          <a:spcPts val="0"/>
                        </a:spcAft>
                        <a:buClr>
                          <a:srgbClr val="000000"/>
                        </a:buClr>
                        <a:buSzPts val="1800"/>
                        <a:buFont typeface="Arial"/>
                        <a:buNone/>
                      </a:pPr>
                      <a:r>
                        <a:rPr lang="en-US" sz="1300"/>
                        <a:t>Faible exhaustivité</a:t>
                      </a:r>
                      <a:endParaRPr/>
                    </a:p>
                  </a:txBody>
                  <a:tcPr marT="77575" marB="77575" marR="155175" marL="0"/>
                </a:tc>
                <a:tc>
                  <a:txBody>
                    <a:bodyPr/>
                    <a:lstStyle/>
                    <a:p>
                      <a:pPr indent="0" lvl="0" marL="0" marR="0" rtl="0" algn="l">
                        <a:lnSpc>
                          <a:spcPct val="100000"/>
                        </a:lnSpc>
                        <a:spcBef>
                          <a:spcPts val="0"/>
                        </a:spcBef>
                        <a:spcAft>
                          <a:spcPts val="0"/>
                        </a:spcAft>
                        <a:buClr>
                          <a:srgbClr val="000000"/>
                        </a:buClr>
                        <a:buSzPts val="1800"/>
                        <a:buFont typeface="Arial"/>
                        <a:buNone/>
                      </a:pPr>
                      <a:r>
                        <a:rPr lang="en-US" sz="1300"/>
                        <a:t>Concevoir et mettre en œuvre un système durable et évolutif de notification active des décès en vue d'une éventuelle extension au niveau national.</a:t>
                      </a:r>
                      <a:endParaRPr sz="1300" u="none" cap="none" strike="noStrike">
                        <a:solidFill>
                          <a:schemeClr val="dk1"/>
                        </a:solidFill>
                      </a:endParaRPr>
                    </a:p>
                  </a:txBody>
                  <a:tcPr marT="77575" marB="77575" marR="155175" marL="0"/>
                </a:tc>
              </a:tr>
              <a:tr h="847875">
                <a:tc>
                  <a:txBody>
                    <a:bodyPr/>
                    <a:lstStyle/>
                    <a:p>
                      <a:pPr indent="0" lvl="0" marL="0" marR="0" rtl="0" algn="l">
                        <a:lnSpc>
                          <a:spcPct val="100000"/>
                        </a:lnSpc>
                        <a:spcBef>
                          <a:spcPts val="0"/>
                        </a:spcBef>
                        <a:spcAft>
                          <a:spcPts val="0"/>
                        </a:spcAft>
                        <a:buClr>
                          <a:srgbClr val="000000"/>
                        </a:buClr>
                        <a:buSzPts val="1800"/>
                        <a:buFont typeface="Arial"/>
                        <a:buNone/>
                      </a:pPr>
                      <a:r>
                        <a:rPr lang="en-US" sz="1300"/>
                        <a:t>Causes de décès dans la population </a:t>
                      </a:r>
                      <a:r>
                        <a:rPr lang="en-US" sz="1300" u="none" cap="none" strike="noStrike">
                          <a:solidFill>
                            <a:schemeClr val="dk1"/>
                          </a:solidFill>
                        </a:rPr>
                        <a:t>(MOH)</a:t>
                      </a:r>
                      <a:endParaRPr sz="1300" u="none" cap="none" strike="noStrike">
                        <a:solidFill>
                          <a:schemeClr val="dk1"/>
                        </a:solidFill>
                      </a:endParaRPr>
                    </a:p>
                  </a:txBody>
                  <a:tcPr marT="77575" marB="77575" marR="155175" marL="77575"/>
                </a:tc>
                <a:tc>
                  <a:txBody>
                    <a:bodyPr/>
                    <a:lstStyle/>
                    <a:p>
                      <a:pPr indent="0" lvl="0" marL="0" marR="0" rtl="0" algn="l">
                        <a:lnSpc>
                          <a:spcPct val="100000"/>
                        </a:lnSpc>
                        <a:spcBef>
                          <a:spcPts val="0"/>
                        </a:spcBef>
                        <a:spcAft>
                          <a:spcPts val="0"/>
                        </a:spcAft>
                        <a:buClr>
                          <a:srgbClr val="000000"/>
                        </a:buClr>
                        <a:buSzPts val="1800"/>
                        <a:buFont typeface="Arial"/>
                        <a:buNone/>
                      </a:pPr>
                      <a:r>
                        <a:rPr lang="en-US" sz="1300"/>
                        <a:t>La cause du décès n'est disponible que dans les établissements ; 70 à 80 % de la mortalité survient ailleurs.</a:t>
                      </a:r>
                      <a:endParaRPr sz="1300" u="none" cap="none" strike="noStrike">
                        <a:solidFill>
                          <a:schemeClr val="dk1"/>
                        </a:solidFill>
                      </a:endParaRPr>
                    </a:p>
                  </a:txBody>
                  <a:tcPr marT="77575" marB="77575" marR="155175" marL="77575"/>
                </a:tc>
                <a:tc>
                  <a:txBody>
                    <a:bodyPr/>
                    <a:lstStyle/>
                    <a:p>
                      <a:pPr indent="0" lvl="0" marL="0" marR="0" rtl="0" algn="l">
                        <a:lnSpc>
                          <a:spcPct val="100000"/>
                        </a:lnSpc>
                        <a:spcBef>
                          <a:spcPts val="0"/>
                        </a:spcBef>
                        <a:spcAft>
                          <a:spcPts val="0"/>
                        </a:spcAft>
                        <a:buClr>
                          <a:srgbClr val="000000"/>
                        </a:buClr>
                        <a:buSzPts val="1800"/>
                        <a:buFont typeface="Arial"/>
                        <a:buNone/>
                      </a:pPr>
                      <a:r>
                        <a:rPr lang="en-US" sz="1300"/>
                        <a:t>Dresser un tableau complet des principales causes de décès par groupe d'âge et par sexe grâce à l'application de l'autopsie verbale ; renforcer la certification des causes de décès dans les établissements de santé.</a:t>
                      </a:r>
                      <a:endParaRPr/>
                    </a:p>
                  </a:txBody>
                  <a:tcPr marT="77575" marB="77575" marR="155175" marL="77575"/>
                </a:tc>
              </a:tr>
            </a:tbl>
          </a:graphicData>
        </a:graphic>
      </p:graphicFrame>
      <p:sp>
        <p:nvSpPr>
          <p:cNvPr id="284" name="Google Shape;284;p17"/>
          <p:cNvSpPr txBox="1"/>
          <p:nvPr/>
        </p:nvSpPr>
        <p:spPr>
          <a:xfrm>
            <a:off x="-104069" y="6291872"/>
            <a:ext cx="11871526" cy="245645"/>
          </a:xfrm>
          <a:prstGeom prst="rect">
            <a:avLst/>
          </a:prstGeom>
          <a:noFill/>
          <a:ln>
            <a:noFill/>
          </a:ln>
        </p:spPr>
        <p:txBody>
          <a:bodyPr anchorCtr="0" anchor="t" bIns="45700" lIns="91425" spcFirstLastPara="1" rIns="91425" wrap="square" tIns="45700">
            <a:spAutoFit/>
          </a:bodyPr>
          <a:lstStyle/>
          <a:p>
            <a:pPr indent="-228600" lvl="0" marL="690563" marR="0" rtl="0" algn="l">
              <a:lnSpc>
                <a:spcPct val="90000"/>
              </a:lnSpc>
              <a:spcBef>
                <a:spcPts val="0"/>
              </a:spcBef>
              <a:spcAft>
                <a:spcPts val="0"/>
              </a:spcAft>
              <a:buNone/>
            </a:pPr>
            <a:r>
              <a:rPr b="0" i="0" lang="en-US" sz="1100" u="none" cap="none" strike="noStrike">
                <a:solidFill>
                  <a:schemeClr val="dk1"/>
                </a:solidFill>
                <a:latin typeface="Arial"/>
                <a:ea typeface="Arial"/>
                <a:cs typeface="Arial"/>
                <a:sym typeface="Arial"/>
              </a:rPr>
              <a:t>[7] Setel, P., Weiss, W., &amp; Kwarah, W. (2023, October). A business case for a sample registration system (SRS) in Ghana [Slides presentation]. USAID; Data for Impact/Vital Strategies.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8" name="Shape 288"/>
        <p:cNvGrpSpPr/>
        <p:nvPr/>
      </p:nvGrpSpPr>
      <p:grpSpPr>
        <a:xfrm>
          <a:off x="0" y="0"/>
          <a:ext cx="0" cy="0"/>
          <a:chOff x="0" y="0"/>
          <a:chExt cx="0" cy="0"/>
        </a:xfrm>
      </p:grpSpPr>
      <p:sp>
        <p:nvSpPr>
          <p:cNvPr id="289" name="Google Shape;289;p18"/>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90" name="Google Shape;290;p18"/>
          <p:cNvSpPr/>
          <p:nvPr/>
        </p:nvSpPr>
        <p:spPr>
          <a:xfrm>
            <a:off x="558209" y="0"/>
            <a:ext cx="11167447" cy="2018806"/>
          </a:xfrm>
          <a:prstGeom prst="rect">
            <a:avLst/>
          </a:prstGeom>
          <a:solidFill>
            <a:schemeClr val="lt1"/>
          </a:solidFill>
          <a:ln cap="flat" cmpd="sng" w="9525">
            <a:solidFill>
              <a:srgbClr val="E1E1E1"/>
            </a:solidFill>
            <a:prstDash val="solid"/>
            <a:miter lim="800000"/>
            <a:headEnd len="sm" w="sm" type="none"/>
            <a:tailEnd len="sm" w="sm" type="none"/>
          </a:ln>
          <a:effectLst>
            <a:outerShdw blurRad="50800" rotWithShape="0" algn="tl" dir="2700000" dist="38100">
              <a:srgbClr val="D8D8D8">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91" name="Google Shape;291;p18"/>
          <p:cNvSpPr/>
          <p:nvPr/>
        </p:nvSpPr>
        <p:spPr>
          <a:xfrm>
            <a:off x="566928" y="0"/>
            <a:ext cx="11155680" cy="201168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92" name="Google Shape;292;p18"/>
          <p:cNvSpPr txBox="1"/>
          <p:nvPr>
            <p:ph type="title"/>
          </p:nvPr>
        </p:nvSpPr>
        <p:spPr>
          <a:xfrm>
            <a:off x="1115568" y="548640"/>
            <a:ext cx="10168128" cy="117957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Play"/>
              <a:buNone/>
            </a:pPr>
            <a:r>
              <a:rPr lang="en-US" sz="4000"/>
              <a:t>Avantages et Retour sur Investissement</a:t>
            </a:r>
            <a:endParaRPr/>
          </a:p>
        </p:txBody>
      </p:sp>
      <p:sp>
        <p:nvSpPr>
          <p:cNvPr id="293" name="Google Shape;293;p18"/>
          <p:cNvSpPr/>
          <p:nvPr/>
        </p:nvSpPr>
        <p:spPr>
          <a:xfrm>
            <a:off x="498834" y="758952"/>
            <a:ext cx="128016" cy="70408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94" name="Google Shape;294;p18"/>
          <p:cNvSpPr txBox="1"/>
          <p:nvPr>
            <p:ph idx="1" type="body"/>
          </p:nvPr>
        </p:nvSpPr>
        <p:spPr>
          <a:xfrm>
            <a:off x="1115568" y="2199736"/>
            <a:ext cx="10168128" cy="441672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None/>
            </a:pPr>
            <a:r>
              <a:rPr b="1" lang="en-US" sz="1600"/>
              <a:t>Objectif</a:t>
            </a:r>
            <a:r>
              <a:rPr b="1" lang="en-US" sz="1600"/>
              <a:t>:</a:t>
            </a:r>
            <a:r>
              <a:rPr lang="en-US" sz="1600"/>
              <a:t> </a:t>
            </a:r>
            <a:r>
              <a:rPr lang="en-US" sz="1600"/>
              <a:t>Vendre la proposition de valeur</a:t>
            </a:r>
            <a:br>
              <a:rPr lang="en-US" sz="1600"/>
            </a:br>
            <a:r>
              <a:rPr b="1" lang="en-US" sz="1600"/>
              <a:t>Inclure:</a:t>
            </a:r>
            <a:endParaRPr b="1" i="0" sz="1600" u="none" cap="none" strike="noStrike">
              <a:latin typeface="Arial"/>
              <a:ea typeface="Arial"/>
              <a:cs typeface="Arial"/>
              <a:sym typeface="Arial"/>
            </a:endParaRPr>
          </a:p>
          <a:p>
            <a:pPr indent="-228600" lvl="0" marL="228600" rtl="0" algn="l">
              <a:lnSpc>
                <a:spcPct val="90000"/>
              </a:lnSpc>
              <a:spcBef>
                <a:spcPts val="600"/>
              </a:spcBef>
              <a:spcAft>
                <a:spcPts val="0"/>
              </a:spcAft>
              <a:buClr>
                <a:schemeClr val="dk1"/>
              </a:buClr>
              <a:buSzPts val="1600"/>
              <a:buChar char="•"/>
            </a:pPr>
            <a:r>
              <a:rPr b="1" lang="en-US" sz="1600"/>
              <a:t>Avantages principaux :</a:t>
            </a:r>
            <a:r>
              <a:rPr b="0" i="0" lang="en-US" sz="1600" u="none" cap="none" strike="noStrike">
                <a:latin typeface="Arial"/>
                <a:ea typeface="Arial"/>
                <a:cs typeface="Arial"/>
                <a:sym typeface="Arial"/>
              </a:rPr>
              <a:t> </a:t>
            </a:r>
            <a:r>
              <a:rPr i="1" lang="en-US" sz="1400"/>
              <a:t>planification fondée sur des données probantes, détection des épidémies, amélioration des opérations de la CRVS, exactitude et cohérence des données</a:t>
            </a:r>
            <a:endParaRPr b="0" i="1" sz="1400" u="none" cap="none" strike="noStrike">
              <a:latin typeface="Arial"/>
              <a:ea typeface="Arial"/>
              <a:cs typeface="Arial"/>
              <a:sym typeface="Arial"/>
            </a:endParaRPr>
          </a:p>
          <a:p>
            <a:pPr indent="-228600" lvl="0" marL="228600" rtl="0" algn="l">
              <a:lnSpc>
                <a:spcPct val="90000"/>
              </a:lnSpc>
              <a:spcBef>
                <a:spcPts val="600"/>
              </a:spcBef>
              <a:spcAft>
                <a:spcPts val="0"/>
              </a:spcAft>
              <a:buClr>
                <a:schemeClr val="dk1"/>
              </a:buClr>
              <a:buSzPts val="1600"/>
              <a:buChar char="•"/>
            </a:pPr>
            <a:r>
              <a:rPr b="1" lang="en-US" sz="1600"/>
              <a:t>Avantages économiques :</a:t>
            </a:r>
            <a:endParaRPr b="0" i="0" sz="1600" u="none" cap="none" strike="noStrike">
              <a:latin typeface="Arial"/>
              <a:ea typeface="Arial"/>
              <a:cs typeface="Arial"/>
              <a:sym typeface="Arial"/>
            </a:endParaRPr>
          </a:p>
          <a:p>
            <a:pPr indent="-228600" lvl="0" marL="228600" rtl="0" algn="l">
              <a:lnSpc>
                <a:spcPct val="90000"/>
              </a:lnSpc>
              <a:spcBef>
                <a:spcPts val="600"/>
              </a:spcBef>
              <a:spcAft>
                <a:spcPts val="0"/>
              </a:spcAft>
              <a:buClr>
                <a:schemeClr val="dk1"/>
              </a:buClr>
              <a:buSzPts val="1600"/>
              <a:buChar char="•"/>
            </a:pPr>
            <a:r>
              <a:rPr b="1" lang="en-US" sz="1600"/>
              <a:t>Prestations sociales :</a:t>
            </a:r>
            <a:r>
              <a:rPr b="0" i="0" lang="en-US" sz="1600" u="none" cap="none" strike="noStrike">
                <a:latin typeface="Arial"/>
                <a:ea typeface="Arial"/>
                <a:cs typeface="Arial"/>
                <a:sym typeface="Arial"/>
              </a:rPr>
              <a:t> </a:t>
            </a:r>
            <a:r>
              <a:rPr lang="en-US" sz="1600"/>
              <a:t>équité, meilleur ciblage des services, responsabilité...</a:t>
            </a:r>
            <a:endParaRPr/>
          </a:p>
          <a:p>
            <a:pPr indent="0" lvl="0" marL="0" marR="0" rtl="0" algn="l">
              <a:lnSpc>
                <a:spcPct val="90000"/>
              </a:lnSpc>
              <a:spcBef>
                <a:spcPts val="600"/>
              </a:spcBef>
              <a:spcAft>
                <a:spcPts val="0"/>
              </a:spcAft>
              <a:buClr>
                <a:schemeClr val="dk1"/>
              </a:buClr>
              <a:buSzPts val="2200"/>
              <a:buNone/>
            </a:pPr>
            <a:r>
              <a:t/>
            </a:r>
            <a:endParaRPr b="0" i="0" sz="2200" u="none" cap="none" strike="noStrike">
              <a:latin typeface="Arial"/>
              <a:ea typeface="Arial"/>
              <a:cs typeface="Arial"/>
              <a:sym typeface="Arial"/>
            </a:endParaRPr>
          </a:p>
          <a:p>
            <a:pPr indent="0" lvl="0" marL="76200" marR="0" rtl="0" algn="l">
              <a:lnSpc>
                <a:spcPct val="110000"/>
              </a:lnSpc>
              <a:spcBef>
                <a:spcPts val="600"/>
              </a:spcBef>
              <a:spcAft>
                <a:spcPts val="0"/>
              </a:spcAft>
              <a:buClr>
                <a:srgbClr val="000000"/>
              </a:buClr>
              <a:buSzPts val="2400"/>
              <a:buFont typeface="Arial"/>
              <a:buNone/>
            </a:pPr>
            <a:r>
              <a:rPr b="1" i="0" lang="en-US" sz="1200" u="none" cap="none" strike="noStrike">
                <a:solidFill>
                  <a:srgbClr val="000000"/>
                </a:solidFill>
                <a:latin typeface="Arial"/>
                <a:ea typeface="Arial"/>
                <a:cs typeface="Arial"/>
                <a:sym typeface="Arial"/>
              </a:rPr>
              <a:t>Resources/Ex</a:t>
            </a:r>
            <a:r>
              <a:rPr b="1" lang="en-US" sz="1200">
                <a:solidFill>
                  <a:srgbClr val="000000"/>
                </a:solidFill>
              </a:rPr>
              <a:t>e</a:t>
            </a:r>
            <a:r>
              <a:rPr b="1" i="0" lang="en-US" sz="1200" u="none" cap="none" strike="noStrike">
                <a:solidFill>
                  <a:srgbClr val="000000"/>
                </a:solidFill>
                <a:latin typeface="Arial"/>
                <a:ea typeface="Arial"/>
                <a:cs typeface="Arial"/>
                <a:sym typeface="Arial"/>
              </a:rPr>
              <a:t>mples: </a:t>
            </a:r>
            <a:endParaRPr/>
          </a:p>
          <a:p>
            <a:pPr indent="0" lvl="0" marL="76200" marR="0" rtl="0" algn="l">
              <a:lnSpc>
                <a:spcPct val="110000"/>
              </a:lnSpc>
              <a:spcBef>
                <a:spcPts val="0"/>
              </a:spcBef>
              <a:spcAft>
                <a:spcPts val="0"/>
              </a:spcAft>
              <a:buClr>
                <a:srgbClr val="000000"/>
              </a:buClr>
              <a:buSzPts val="2400"/>
              <a:buFont typeface="Arial"/>
              <a:buNone/>
            </a:pPr>
            <a:r>
              <a:rPr b="0" i="0" lang="en-US" sz="1200" u="none" cap="none" strike="noStrike">
                <a:solidFill>
                  <a:srgbClr val="000000"/>
                </a:solidFill>
                <a:latin typeface="Arial"/>
                <a:ea typeface="Arial"/>
                <a:cs typeface="Arial"/>
                <a:sym typeface="Arial"/>
              </a:rPr>
              <a:t>[6] Revenga, R., &amp; Muñoz, D. C. (2021). </a:t>
            </a:r>
            <a:r>
              <a:rPr lang="en-US" sz="1200">
                <a:solidFill>
                  <a:srgbClr val="000000"/>
                </a:solidFill>
              </a:rPr>
              <a:t>Développement d'un argumentaire économique pour l'enregistrement des faits d'état civil et les statistiques de l'état civil : Final technical report [Rapport technique]. Centre de recherche sur le développement international</a:t>
            </a:r>
            <a:r>
              <a:rPr b="0" i="0" lang="en-US" sz="1200" u="none" cap="none" strike="noStrike">
                <a:solidFill>
                  <a:srgbClr val="000000"/>
                </a:solidFill>
                <a:latin typeface="Arial"/>
                <a:ea typeface="Arial"/>
                <a:cs typeface="Arial"/>
                <a:sym typeface="Arial"/>
              </a:rPr>
              <a:t> (IDRC). </a:t>
            </a:r>
            <a:r>
              <a:rPr b="0" i="0" lang="en-US" sz="1200" u="sng" cap="none" strike="noStrike">
                <a:solidFill>
                  <a:srgbClr val="000000"/>
                </a:solidFill>
                <a:latin typeface="Arial"/>
                <a:ea typeface="Arial"/>
                <a:cs typeface="Arial"/>
                <a:sym typeface="Arial"/>
                <a:hlinkClick r:id="rId3">
                  <a:extLst>
                    <a:ext uri="{A12FA001-AC4F-418D-AE19-62706E023703}">
                      <ahyp:hlinkClr val="tx"/>
                    </a:ext>
                  </a:extLst>
                </a:hlinkClick>
              </a:rPr>
              <a:t>https://idl-bnc-idrc.dspacedirect.org/items/ad5be68e-7beb-43e6-b4b5-3d08ea108035</a:t>
            </a:r>
            <a:r>
              <a:rPr b="0" i="0" lang="en-US" sz="1200" u="none" cap="none" strike="noStrike">
                <a:solidFill>
                  <a:srgbClr val="000000"/>
                </a:solidFill>
                <a:latin typeface="Arial"/>
                <a:ea typeface="Arial"/>
                <a:cs typeface="Arial"/>
                <a:sym typeface="Arial"/>
              </a:rPr>
              <a:t> </a:t>
            </a:r>
            <a:endParaRPr/>
          </a:p>
          <a:p>
            <a:pPr indent="0" lvl="0" marL="76200" marR="0" rtl="0" algn="l">
              <a:lnSpc>
                <a:spcPct val="110000"/>
              </a:lnSpc>
              <a:spcBef>
                <a:spcPts val="0"/>
              </a:spcBef>
              <a:spcAft>
                <a:spcPts val="0"/>
              </a:spcAft>
              <a:buClr>
                <a:srgbClr val="000000"/>
              </a:buClr>
              <a:buSzPts val="2400"/>
              <a:buFont typeface="Arial"/>
              <a:buNone/>
            </a:pPr>
            <a:r>
              <a:t/>
            </a:r>
            <a:endParaRPr b="0" i="0" sz="1200" u="none" cap="none" strike="noStrike">
              <a:solidFill>
                <a:srgbClr val="000000"/>
              </a:solidFill>
              <a:latin typeface="Arial"/>
              <a:ea typeface="Arial"/>
              <a:cs typeface="Arial"/>
              <a:sym typeface="Arial"/>
            </a:endParaRPr>
          </a:p>
          <a:p>
            <a:pPr indent="0" lvl="0" marL="76200" marR="0" rtl="0" algn="l">
              <a:lnSpc>
                <a:spcPct val="110000"/>
              </a:lnSpc>
              <a:spcBef>
                <a:spcPts val="0"/>
              </a:spcBef>
              <a:spcAft>
                <a:spcPts val="0"/>
              </a:spcAft>
              <a:buClr>
                <a:srgbClr val="000000"/>
              </a:buClr>
              <a:buSzPts val="2400"/>
              <a:buFont typeface="Arial"/>
              <a:buNone/>
            </a:pPr>
            <a:r>
              <a:rPr b="0" i="0" lang="en-US" sz="1200" u="none" cap="none" strike="noStrike">
                <a:solidFill>
                  <a:srgbClr val="000000"/>
                </a:solidFill>
                <a:latin typeface="Arial"/>
                <a:ea typeface="Arial"/>
                <a:cs typeface="Arial"/>
                <a:sym typeface="Arial"/>
              </a:rPr>
              <a:t>[10] Espey, J. (2019). </a:t>
            </a:r>
            <a:r>
              <a:rPr lang="en-US" sz="1200">
                <a:solidFill>
                  <a:srgbClr val="000000"/>
                </a:solidFill>
              </a:rPr>
              <a:t>Les coûts et les avantages de CRVS en tant qu'outil d'autonomisation des femmes</a:t>
            </a:r>
            <a:r>
              <a:rPr b="0" i="0" lang="en-US" sz="1200" u="none" cap="none" strike="noStrike">
                <a:solidFill>
                  <a:srgbClr val="000000"/>
                </a:solidFill>
                <a:latin typeface="Arial"/>
                <a:ea typeface="Arial"/>
                <a:cs typeface="Arial"/>
                <a:sym typeface="Arial"/>
              </a:rPr>
              <a:t> (Brief 1, Paper 4). </a:t>
            </a:r>
            <a:r>
              <a:rPr lang="en-US" sz="1200">
                <a:solidFill>
                  <a:srgbClr val="000000"/>
                </a:solidFill>
              </a:rPr>
              <a:t>Série de fiches de connaissances sur le genre et les systèmes de statistiques de l'état civil. Centre d'excellence pour l'enregistrement des faits d'état civil et les systèmes de statistiques de l'état civil, Centre de recherches pour le développement international ; Open Data Watch</a:t>
            </a:r>
            <a:r>
              <a:rPr b="0" i="0" lang="en-US" sz="1200" u="none" cap="none" strike="noStrike">
                <a:solidFill>
                  <a:srgbClr val="000000"/>
                </a:solidFill>
                <a:latin typeface="Arial"/>
                <a:ea typeface="Arial"/>
                <a:cs typeface="Arial"/>
                <a:sym typeface="Arial"/>
              </a:rPr>
              <a:t>. </a:t>
            </a:r>
            <a:r>
              <a:rPr b="0" i="0" lang="en-US" sz="1200" u="sng" cap="none" strike="noStrike">
                <a:solidFill>
                  <a:srgbClr val="000000"/>
                </a:solidFill>
                <a:latin typeface="Arial"/>
                <a:ea typeface="Arial"/>
                <a:cs typeface="Arial"/>
                <a:sym typeface="Arial"/>
                <a:hlinkClick r:id="rId4">
                  <a:extLst>
                    <a:ext uri="{A12FA001-AC4F-418D-AE19-62706E023703}">
                      <ahyp:hlinkClr val="tx"/>
                    </a:ext>
                  </a:extLst>
                </a:hlinkClick>
              </a:rPr>
              <a:t>https://opendatawatch.com/wp-content/uploads/KnowlegeBriefs/CRVS-Brief-1-EN.pdf</a:t>
            </a:r>
            <a:r>
              <a:rPr b="0" i="0" lang="en-US" sz="1200" u="none" cap="none" strike="noStrike">
                <a:solidFill>
                  <a:srgbClr val="000000"/>
                </a:solidFill>
                <a:latin typeface="Arial"/>
                <a:ea typeface="Arial"/>
                <a:cs typeface="Arial"/>
                <a:sym typeface="Arial"/>
              </a:rPr>
              <a:t> </a:t>
            </a:r>
            <a:endParaRPr/>
          </a:p>
          <a:p>
            <a:pPr indent="0" lvl="0" marL="0" marR="0" rtl="0" algn="l">
              <a:lnSpc>
                <a:spcPct val="90000"/>
              </a:lnSpc>
              <a:spcBef>
                <a:spcPts val="0"/>
              </a:spcBef>
              <a:spcAft>
                <a:spcPts val="0"/>
              </a:spcAft>
              <a:buClr>
                <a:schemeClr val="dk1"/>
              </a:buClr>
              <a:buSzPts val="2200"/>
              <a:buNone/>
            </a:pPr>
            <a:r>
              <a:t/>
            </a:r>
            <a:endParaRPr b="0" i="0" sz="2200" u="none" cap="none" strike="noStrike">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8" name="Shape 298"/>
        <p:cNvGrpSpPr/>
        <p:nvPr/>
      </p:nvGrpSpPr>
      <p:grpSpPr>
        <a:xfrm>
          <a:off x="0" y="0"/>
          <a:ext cx="0" cy="0"/>
          <a:chOff x="0" y="0"/>
          <a:chExt cx="0" cy="0"/>
        </a:xfrm>
      </p:grpSpPr>
      <p:sp>
        <p:nvSpPr>
          <p:cNvPr id="299" name="Google Shape;299;p19"/>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00" name="Google Shape;300;p19"/>
          <p:cNvSpPr/>
          <p:nvPr/>
        </p:nvSpPr>
        <p:spPr>
          <a:xfrm>
            <a:off x="558209" y="0"/>
            <a:ext cx="11167447" cy="2018806"/>
          </a:xfrm>
          <a:prstGeom prst="rect">
            <a:avLst/>
          </a:prstGeom>
          <a:solidFill>
            <a:schemeClr val="lt1"/>
          </a:solidFill>
          <a:ln cap="flat" cmpd="sng" w="9525">
            <a:solidFill>
              <a:srgbClr val="E1E1E1"/>
            </a:solidFill>
            <a:prstDash val="solid"/>
            <a:miter lim="800000"/>
            <a:headEnd len="sm" w="sm" type="none"/>
            <a:tailEnd len="sm" w="sm" type="none"/>
          </a:ln>
          <a:effectLst>
            <a:outerShdw blurRad="50800" rotWithShape="0" algn="tl" dir="2700000" dist="38100">
              <a:srgbClr val="D8D8D8">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01" name="Google Shape;301;p19"/>
          <p:cNvSpPr/>
          <p:nvPr/>
        </p:nvSpPr>
        <p:spPr>
          <a:xfrm>
            <a:off x="566928" y="0"/>
            <a:ext cx="11155680" cy="201168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02" name="Google Shape;302;p19"/>
          <p:cNvSpPr txBox="1"/>
          <p:nvPr>
            <p:ph type="title"/>
          </p:nvPr>
        </p:nvSpPr>
        <p:spPr>
          <a:xfrm>
            <a:off x="1115568" y="548640"/>
            <a:ext cx="10168128" cy="1179576"/>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3100"/>
              <a:buNone/>
            </a:pPr>
            <a:r>
              <a:rPr lang="en-US" sz="4000"/>
              <a:t>Bénéficiaires et Avantages d'un SRS</a:t>
            </a:r>
            <a:endParaRPr/>
          </a:p>
        </p:txBody>
      </p:sp>
      <p:sp>
        <p:nvSpPr>
          <p:cNvPr id="303" name="Google Shape;303;p19"/>
          <p:cNvSpPr/>
          <p:nvPr/>
        </p:nvSpPr>
        <p:spPr>
          <a:xfrm>
            <a:off x="498834" y="758952"/>
            <a:ext cx="128016" cy="70408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04" name="Google Shape;304;p19"/>
          <p:cNvSpPr/>
          <p:nvPr/>
        </p:nvSpPr>
        <p:spPr>
          <a:xfrm>
            <a:off x="965871" y="2276856"/>
            <a:ext cx="9856193" cy="1754326"/>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None/>
            </a:pPr>
            <a:r>
              <a:rPr b="1" lang="en-US" sz="1800">
                <a:solidFill>
                  <a:schemeClr val="dk1"/>
                </a:solidFill>
              </a:rPr>
              <a:t>Objectif : </a:t>
            </a:r>
            <a:r>
              <a:rPr b="0" i="0" lang="en-US" sz="1800" u="none" cap="none" strike="noStrike">
                <a:solidFill>
                  <a:schemeClr val="dk1"/>
                </a:solidFill>
                <a:latin typeface="Arial"/>
                <a:ea typeface="Arial"/>
                <a:cs typeface="Arial"/>
                <a:sym typeface="Arial"/>
              </a:rPr>
              <a:t>Show who gains from an SRS and how it delivers value to different stakeholders</a:t>
            </a:r>
            <a:endParaRPr/>
          </a:p>
          <a:p>
            <a:pPr indent="0" lvl="0" marL="0" marR="0" rtl="0" algn="l">
              <a:lnSpc>
                <a:spcPct val="100000"/>
              </a:lnSpc>
              <a:spcBef>
                <a:spcPts val="0"/>
              </a:spcBef>
              <a:spcAft>
                <a:spcPts val="0"/>
              </a:spcAft>
              <a:buClr>
                <a:schemeClr val="dk1"/>
              </a:buClr>
              <a:buSzPts val="1800"/>
              <a:buFont typeface="Arial"/>
              <a:buNone/>
            </a:pPr>
            <a:r>
              <a:rPr b="1" i="0" lang="en-US" sz="1800" u="none" cap="none" strike="noStrike">
                <a:solidFill>
                  <a:schemeClr val="dk1"/>
                </a:solidFill>
                <a:latin typeface="Arial"/>
                <a:ea typeface="Arial"/>
                <a:cs typeface="Arial"/>
                <a:sym typeface="Arial"/>
              </a:rPr>
              <a:t>Inclu</a:t>
            </a:r>
            <a:r>
              <a:rPr b="1" lang="en-US" sz="1800">
                <a:solidFill>
                  <a:schemeClr val="dk1"/>
                </a:solidFill>
              </a:rPr>
              <a:t>r</a:t>
            </a:r>
            <a:r>
              <a:rPr b="1" i="0" lang="en-US" sz="1800" u="none" cap="none" strike="noStrike">
                <a:solidFill>
                  <a:schemeClr val="dk1"/>
                </a:solidFill>
                <a:latin typeface="Arial"/>
                <a:ea typeface="Arial"/>
                <a:cs typeface="Arial"/>
                <a:sym typeface="Arial"/>
              </a:rPr>
              <a:t>e</a:t>
            </a:r>
            <a:r>
              <a:rPr b="0" i="0" lang="en-US" sz="1800" u="none" cap="none" strike="noStrike">
                <a:solidFill>
                  <a:schemeClr val="dk1"/>
                </a:solidFill>
                <a:latin typeface="Arial"/>
                <a:ea typeface="Arial"/>
                <a:cs typeface="Arial"/>
                <a:sym typeface="Arial"/>
              </a:rPr>
              <a:t>:</a:t>
            </a:r>
            <a:endParaRPr b="0" i="0" sz="1800" u="none" cap="none" strike="noStrike">
              <a:solidFill>
                <a:schemeClr val="dk1"/>
              </a:solidFill>
              <a:latin typeface="Arial"/>
              <a:ea typeface="Arial"/>
              <a:cs typeface="Arial"/>
              <a:sym typeface="Arial"/>
            </a:endParaRPr>
          </a:p>
          <a:p>
            <a:pPr indent="-114300" lvl="0" marL="0" marR="0" rtl="0" algn="l">
              <a:lnSpc>
                <a:spcPct val="100000"/>
              </a:lnSpc>
              <a:spcBef>
                <a:spcPts val="0"/>
              </a:spcBef>
              <a:spcAft>
                <a:spcPts val="0"/>
              </a:spcAft>
              <a:buClr>
                <a:schemeClr val="dk1"/>
              </a:buClr>
              <a:buSzPts val="1800"/>
              <a:buFont typeface="Arial"/>
              <a:buChar char="•"/>
            </a:pPr>
            <a:r>
              <a:rPr lang="en-US" sz="1800">
                <a:solidFill>
                  <a:schemeClr val="dk1"/>
                </a:solidFill>
              </a:rPr>
              <a:t>Liste des </a:t>
            </a:r>
            <a:r>
              <a:rPr b="1" lang="en-US" sz="1800">
                <a:solidFill>
                  <a:schemeClr val="dk1"/>
                </a:solidFill>
              </a:rPr>
              <a:t>principaux bénéficiaires </a:t>
            </a:r>
            <a:r>
              <a:rPr lang="en-US" sz="1800">
                <a:solidFill>
                  <a:schemeClr val="dk1"/>
                </a:solidFill>
              </a:rPr>
              <a:t>du SRS dans votre pays (se référer à la grille de puissance d'intérêt).</a:t>
            </a:r>
            <a:endParaRPr/>
          </a:p>
          <a:p>
            <a:pPr indent="-114300" lvl="0" marL="0" marR="0" rtl="0" algn="l">
              <a:lnSpc>
                <a:spcPct val="100000"/>
              </a:lnSpc>
              <a:spcBef>
                <a:spcPts val="0"/>
              </a:spcBef>
              <a:spcAft>
                <a:spcPts val="0"/>
              </a:spcAft>
              <a:buClr>
                <a:schemeClr val="dk1"/>
              </a:buClr>
              <a:buSzPts val="1800"/>
              <a:buFont typeface="Arial"/>
              <a:buChar char="•"/>
            </a:pPr>
            <a:r>
              <a:rPr lang="en-US" sz="1800">
                <a:solidFill>
                  <a:schemeClr val="dk1"/>
                </a:solidFill>
              </a:rPr>
              <a:t>Décrire les </a:t>
            </a:r>
            <a:r>
              <a:rPr b="1" lang="en-US" sz="1800">
                <a:solidFill>
                  <a:schemeClr val="dk1"/>
                </a:solidFill>
              </a:rPr>
              <a:t>avantages spécifiques</a:t>
            </a:r>
            <a:r>
              <a:rPr lang="en-US" sz="1800">
                <a:solidFill>
                  <a:schemeClr val="dk1"/>
                </a:solidFill>
              </a:rPr>
              <a:t> que chaque bénéficiaire tirera du système.</a:t>
            </a:r>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7" name="Shape 107"/>
        <p:cNvGrpSpPr/>
        <p:nvPr/>
      </p:nvGrpSpPr>
      <p:grpSpPr>
        <a:xfrm>
          <a:off x="0" y="0"/>
          <a:ext cx="0" cy="0"/>
          <a:chOff x="0" y="0"/>
          <a:chExt cx="0" cy="0"/>
        </a:xfrm>
      </p:grpSpPr>
      <p:sp>
        <p:nvSpPr>
          <p:cNvPr id="108" name="Google Shape;108;p2"/>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09" name="Google Shape;109;p2"/>
          <p:cNvSpPr txBox="1"/>
          <p:nvPr>
            <p:ph type="ctrTitle"/>
          </p:nvPr>
        </p:nvSpPr>
        <p:spPr>
          <a:xfrm>
            <a:off x="838199" y="1093788"/>
            <a:ext cx="10506455" cy="2967208"/>
          </a:xfrm>
          <a:prstGeom prst="rect">
            <a:avLst/>
          </a:prstGeom>
          <a:noFill/>
          <a:ln>
            <a:noFill/>
          </a:ln>
        </p:spPr>
        <p:txBody>
          <a:bodyPr anchorCtr="0" anchor="b" bIns="45700" lIns="91425" spcFirstLastPara="1" rIns="91425" wrap="square" tIns="45700">
            <a:normAutofit fontScale="90000"/>
          </a:bodyPr>
          <a:lstStyle/>
          <a:p>
            <a:pPr indent="0" lvl="0" marL="0" rtl="0" algn="l">
              <a:lnSpc>
                <a:spcPct val="115000"/>
              </a:lnSpc>
              <a:spcBef>
                <a:spcPts val="1200"/>
              </a:spcBef>
              <a:spcAft>
                <a:spcPts val="0"/>
              </a:spcAft>
              <a:buClr>
                <a:schemeClr val="dk1"/>
              </a:buClr>
              <a:buSzPct val="26052"/>
              <a:buFont typeface="Arial"/>
              <a:buNone/>
            </a:pPr>
            <a:r>
              <a:rPr b="1" lang="en-US" sz="4222">
                <a:latin typeface="Arial"/>
                <a:ea typeface="Arial"/>
                <a:cs typeface="Arial"/>
                <a:sym typeface="Arial"/>
              </a:rPr>
              <a:t>Analyse de rentabilité d'un Système d'Enregistrement par </a:t>
            </a:r>
            <a:r>
              <a:rPr b="1" lang="en-US" sz="4222">
                <a:latin typeface="Arial"/>
                <a:ea typeface="Arial"/>
                <a:cs typeface="Arial"/>
                <a:sym typeface="Arial"/>
              </a:rPr>
              <a:t>É</a:t>
            </a:r>
            <a:r>
              <a:rPr b="1" lang="en-US" sz="4222">
                <a:latin typeface="Arial"/>
                <a:ea typeface="Arial"/>
                <a:cs typeface="Arial"/>
                <a:sym typeface="Arial"/>
              </a:rPr>
              <a:t>chantillonnage (SRS)</a:t>
            </a:r>
            <a:endParaRPr b="1" sz="4222">
              <a:latin typeface="Arial"/>
              <a:ea typeface="Arial"/>
              <a:cs typeface="Arial"/>
              <a:sym typeface="Arial"/>
            </a:endParaRPr>
          </a:p>
          <a:p>
            <a:pPr indent="0" lvl="0" marL="0" rtl="0" algn="l">
              <a:lnSpc>
                <a:spcPct val="90000"/>
              </a:lnSpc>
              <a:spcBef>
                <a:spcPts val="1200"/>
              </a:spcBef>
              <a:spcAft>
                <a:spcPts val="0"/>
              </a:spcAft>
              <a:buClr>
                <a:schemeClr val="dk1"/>
              </a:buClr>
              <a:buSzPct val="100000"/>
              <a:buFont typeface="Play"/>
              <a:buNone/>
            </a:pPr>
            <a:r>
              <a:t/>
            </a:r>
            <a:endParaRPr sz="6800"/>
          </a:p>
        </p:txBody>
      </p:sp>
      <p:sp>
        <p:nvSpPr>
          <p:cNvPr id="110" name="Google Shape;110;p2"/>
          <p:cNvSpPr txBox="1"/>
          <p:nvPr>
            <p:ph idx="1" type="subTitle"/>
          </p:nvPr>
        </p:nvSpPr>
        <p:spPr>
          <a:xfrm>
            <a:off x="7400924" y="4619624"/>
            <a:ext cx="3946779" cy="1038225"/>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US"/>
              <a:t> [PAYS]</a:t>
            </a:r>
            <a:endParaRPr/>
          </a:p>
        </p:txBody>
      </p:sp>
      <p:sp>
        <p:nvSpPr>
          <p:cNvPr id="111" name="Google Shape;111;p2"/>
          <p:cNvSpPr/>
          <p:nvPr/>
        </p:nvSpPr>
        <p:spPr>
          <a:xfrm>
            <a:off x="841248" y="4331166"/>
            <a:ext cx="10506456" cy="18288"/>
          </a:xfrm>
          <a:prstGeom prst="rect">
            <a:avLst/>
          </a:prstGeom>
          <a:solidFill>
            <a:srgbClr val="D5D5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12" name="Google Shape;112;p2"/>
          <p:cNvSpPr/>
          <p:nvPr/>
        </p:nvSpPr>
        <p:spPr>
          <a:xfrm rot="5400000">
            <a:off x="9346882" y="2348839"/>
            <a:ext cx="54864" cy="394677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8" name="Shape 308"/>
        <p:cNvGrpSpPr/>
        <p:nvPr/>
      </p:nvGrpSpPr>
      <p:grpSpPr>
        <a:xfrm>
          <a:off x="0" y="0"/>
          <a:ext cx="0" cy="0"/>
          <a:chOff x="0" y="0"/>
          <a:chExt cx="0" cy="0"/>
        </a:xfrm>
      </p:grpSpPr>
      <p:sp>
        <p:nvSpPr>
          <p:cNvPr id="309" name="Google Shape;309;p20"/>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10" name="Google Shape;310;p20"/>
          <p:cNvSpPr txBox="1"/>
          <p:nvPr>
            <p:ph type="title"/>
          </p:nvPr>
        </p:nvSpPr>
        <p:spPr>
          <a:xfrm>
            <a:off x="630936" y="639520"/>
            <a:ext cx="3429000" cy="1719072"/>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SzPct val="62000"/>
              <a:buNone/>
            </a:pPr>
            <a:r>
              <a:rPr lang="en-US" sz="5000"/>
              <a:t>Coûts et facteurs de coûts</a:t>
            </a:r>
            <a:endParaRPr/>
          </a:p>
        </p:txBody>
      </p:sp>
      <p:sp>
        <p:nvSpPr>
          <p:cNvPr id="311" name="Google Shape;311;p20"/>
          <p:cNvSpPr/>
          <p:nvPr/>
        </p:nvSpPr>
        <p:spPr>
          <a:xfrm>
            <a:off x="643278" y="2573756"/>
            <a:ext cx="3255095" cy="18288"/>
          </a:xfrm>
          <a:custGeom>
            <a:rect b="b" l="l" r="r" t="t"/>
            <a:pathLst>
              <a:path extrusionOk="0" fill="none" h="18288" w="3255095">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extrusionOk="0" h="18288" w="3255095">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cap="rnd" cmpd="sng" w="381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12" name="Google Shape;312;p20"/>
          <p:cNvSpPr txBox="1"/>
          <p:nvPr>
            <p:ph idx="1" type="body"/>
          </p:nvPr>
        </p:nvSpPr>
        <p:spPr>
          <a:xfrm>
            <a:off x="630936" y="2807208"/>
            <a:ext cx="3429000" cy="3410712"/>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t>Décrivez brièvement les coûts estimés selon votre plan d'action chiffré.</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6" name="Shape 316"/>
        <p:cNvGrpSpPr/>
        <p:nvPr/>
      </p:nvGrpSpPr>
      <p:grpSpPr>
        <a:xfrm>
          <a:off x="0" y="0"/>
          <a:ext cx="0" cy="0"/>
          <a:chOff x="0" y="0"/>
          <a:chExt cx="0" cy="0"/>
        </a:xfrm>
      </p:grpSpPr>
      <p:sp>
        <p:nvSpPr>
          <p:cNvPr id="317" name="Google Shape;317;p21"/>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318" name="Google Shape;318;p21"/>
          <p:cNvSpPr/>
          <p:nvPr/>
        </p:nvSpPr>
        <p:spPr>
          <a:xfrm>
            <a:off x="1114425" y="0"/>
            <a:ext cx="9963150" cy="6858000"/>
          </a:xfrm>
          <a:custGeom>
            <a:rect b="b" l="l" r="r" t="t"/>
            <a:pathLst>
              <a:path extrusionOk="0" h="6858000" w="996315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cap="flat" cmpd="sng" w="9525">
            <a:solidFill>
              <a:srgbClr val="EFEFEF"/>
            </a:solidFill>
            <a:prstDash val="solid"/>
            <a:miter lim="800000"/>
            <a:headEnd len="sm" w="sm" type="none"/>
            <a:tailEnd len="sm" w="sm" type="none"/>
          </a:ln>
          <a:effectLst>
            <a:outerShdw blurRad="139700" sx="102000" rotWithShape="0" algn="ctr" sy="102000">
              <a:srgbClr val="D8D8D8">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19" name="Google Shape;319;p21"/>
          <p:cNvSpPr/>
          <p:nvPr/>
        </p:nvSpPr>
        <p:spPr>
          <a:xfrm>
            <a:off x="1121664" y="0"/>
            <a:ext cx="9948672" cy="6858000"/>
          </a:xfrm>
          <a:custGeom>
            <a:rect b="b" l="l" r="r" t="t"/>
            <a:pathLst>
              <a:path extrusionOk="0" h="6858000" w="996315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20" name="Google Shape;320;p21"/>
          <p:cNvSpPr txBox="1"/>
          <p:nvPr>
            <p:ph type="title"/>
          </p:nvPr>
        </p:nvSpPr>
        <p:spPr>
          <a:xfrm>
            <a:off x="1524003" y="1999615"/>
            <a:ext cx="9144000" cy="2764028"/>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ts val="990"/>
              <a:buFont typeface="Arial"/>
              <a:buNone/>
            </a:pPr>
            <a:r>
              <a:rPr lang="en-US" sz="7200"/>
              <a:t>Évaluation des Risques</a:t>
            </a:r>
            <a:endParaRPr sz="7200"/>
          </a:p>
          <a:p>
            <a:pPr indent="0" lvl="0" marL="0" rtl="0" algn="ctr">
              <a:spcBef>
                <a:spcPts val="0"/>
              </a:spcBef>
              <a:spcAft>
                <a:spcPts val="0"/>
              </a:spcAft>
              <a:buClr>
                <a:schemeClr val="dk1"/>
              </a:buClr>
              <a:buSzPts val="990"/>
              <a:buFont typeface="Arial"/>
              <a:buNone/>
            </a:pPr>
            <a:r>
              <a:t/>
            </a:r>
            <a:endParaRPr sz="7200"/>
          </a:p>
          <a:p>
            <a:pPr indent="0" lvl="0" marL="0" rtl="0" algn="ctr">
              <a:lnSpc>
                <a:spcPct val="90000"/>
              </a:lnSpc>
              <a:spcBef>
                <a:spcPts val="0"/>
              </a:spcBef>
              <a:spcAft>
                <a:spcPts val="0"/>
              </a:spcAft>
              <a:buClr>
                <a:schemeClr val="dk1"/>
              </a:buClr>
              <a:buSzPct val="100000"/>
              <a:buFont typeface="Play"/>
              <a:buNone/>
            </a:pPr>
            <a:r>
              <a:t/>
            </a:r>
            <a:endParaRPr sz="7200"/>
          </a:p>
        </p:txBody>
      </p:sp>
      <p:sp>
        <p:nvSpPr>
          <p:cNvPr id="321" name="Google Shape;321;p21"/>
          <p:cNvSpPr txBox="1"/>
          <p:nvPr>
            <p:ph idx="1" type="body"/>
          </p:nvPr>
        </p:nvSpPr>
        <p:spPr>
          <a:xfrm>
            <a:off x="1966912" y="5645150"/>
            <a:ext cx="8258176" cy="63182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757575"/>
              </a:buClr>
              <a:buSzPts val="2800"/>
              <a:buNone/>
            </a:pPr>
            <a:r>
              <a:t/>
            </a:r>
            <a:endParaRPr sz="2800">
              <a:solidFill>
                <a:schemeClr val="dk1"/>
              </a:solidFill>
              <a:latin typeface="Arial"/>
              <a:ea typeface="Arial"/>
              <a:cs typeface="Arial"/>
              <a:sym typeface="Arial"/>
            </a:endParaRPr>
          </a:p>
        </p:txBody>
      </p:sp>
      <p:sp>
        <p:nvSpPr>
          <p:cNvPr id="322" name="Google Shape;322;p21"/>
          <p:cNvSpPr/>
          <p:nvPr/>
        </p:nvSpPr>
        <p:spPr>
          <a:xfrm>
            <a:off x="3718560" y="5524786"/>
            <a:ext cx="4754880" cy="2743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6" name="Shape 326"/>
        <p:cNvGrpSpPr/>
        <p:nvPr/>
      </p:nvGrpSpPr>
      <p:grpSpPr>
        <a:xfrm>
          <a:off x="0" y="0"/>
          <a:ext cx="0" cy="0"/>
          <a:chOff x="0" y="0"/>
          <a:chExt cx="0" cy="0"/>
        </a:xfrm>
      </p:grpSpPr>
      <p:sp>
        <p:nvSpPr>
          <p:cNvPr id="327" name="Google Shape;327;p22"/>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28" name="Google Shape;328;p22"/>
          <p:cNvSpPr/>
          <p:nvPr/>
        </p:nvSpPr>
        <p:spPr>
          <a:xfrm>
            <a:off x="558209" y="0"/>
            <a:ext cx="11167447" cy="2018806"/>
          </a:xfrm>
          <a:prstGeom prst="rect">
            <a:avLst/>
          </a:prstGeom>
          <a:solidFill>
            <a:schemeClr val="lt1"/>
          </a:solidFill>
          <a:ln cap="flat" cmpd="sng" w="9525">
            <a:solidFill>
              <a:srgbClr val="E1E1E1"/>
            </a:solidFill>
            <a:prstDash val="solid"/>
            <a:miter lim="800000"/>
            <a:headEnd len="sm" w="sm" type="none"/>
            <a:tailEnd len="sm" w="sm" type="none"/>
          </a:ln>
          <a:effectLst>
            <a:outerShdw blurRad="50800" rotWithShape="0" algn="tl" dir="2700000" dist="38100">
              <a:srgbClr val="D8D8D8">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29" name="Google Shape;329;p22"/>
          <p:cNvSpPr/>
          <p:nvPr/>
        </p:nvSpPr>
        <p:spPr>
          <a:xfrm>
            <a:off x="566928" y="0"/>
            <a:ext cx="11155680" cy="201168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30" name="Google Shape;330;p22"/>
          <p:cNvSpPr txBox="1"/>
          <p:nvPr>
            <p:ph type="title"/>
          </p:nvPr>
        </p:nvSpPr>
        <p:spPr>
          <a:xfrm>
            <a:off x="1115568" y="548640"/>
            <a:ext cx="10168128" cy="117957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100"/>
              <a:buNone/>
            </a:pPr>
            <a:r>
              <a:rPr lang="en-US" sz="4000"/>
              <a:t>Évaluation des Risques</a:t>
            </a:r>
            <a:endParaRPr/>
          </a:p>
        </p:txBody>
      </p:sp>
      <p:sp>
        <p:nvSpPr>
          <p:cNvPr id="331" name="Google Shape;331;p22"/>
          <p:cNvSpPr/>
          <p:nvPr/>
        </p:nvSpPr>
        <p:spPr>
          <a:xfrm>
            <a:off x="498834" y="758952"/>
            <a:ext cx="128016" cy="70408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32" name="Google Shape;332;p22"/>
          <p:cNvGrpSpPr/>
          <p:nvPr/>
        </p:nvGrpSpPr>
        <p:grpSpPr>
          <a:xfrm>
            <a:off x="670025" y="3378725"/>
            <a:ext cx="10610352" cy="1901455"/>
            <a:chOff x="-445543" y="896782"/>
            <a:chExt cx="10610352" cy="1901455"/>
          </a:xfrm>
        </p:grpSpPr>
        <p:sp>
          <p:nvSpPr>
            <p:cNvPr id="333" name="Google Shape;333;p22"/>
            <p:cNvSpPr/>
            <p:nvPr/>
          </p:nvSpPr>
          <p:spPr>
            <a:xfrm>
              <a:off x="989134" y="896782"/>
              <a:ext cx="1061648" cy="1061648"/>
            </a:xfrm>
            <a:prstGeom prst="rect">
              <a:avLst/>
            </a:prstGeom>
            <a:blipFill rotWithShape="1">
              <a:blip r:embed="rId3">
                <a:alphaModFix/>
              </a:blip>
              <a:stretch>
                <a:fillRect b="0" l="0" r="0" t="0"/>
              </a:stretch>
            </a:blip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22"/>
            <p:cNvSpPr/>
            <p:nvPr/>
          </p:nvSpPr>
          <p:spPr>
            <a:xfrm>
              <a:off x="3317" y="2040193"/>
              <a:ext cx="3033281" cy="454992"/>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2"/>
            <p:cNvSpPr txBox="1"/>
            <p:nvPr/>
          </p:nvSpPr>
          <p:spPr>
            <a:xfrm>
              <a:off x="-445543" y="2040182"/>
              <a:ext cx="3931500" cy="4551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dk1"/>
                </a:buClr>
                <a:buSzPts val="2900"/>
                <a:buFont typeface="Arial"/>
                <a:buNone/>
              </a:pPr>
              <a:r>
                <a:rPr b="1" lang="en-US" sz="2900">
                  <a:solidFill>
                    <a:schemeClr val="dk1"/>
                  </a:solidFill>
                </a:rPr>
                <a:t>Risque Opérationnel</a:t>
              </a:r>
              <a:endParaRPr/>
            </a:p>
          </p:txBody>
        </p:sp>
        <p:sp>
          <p:nvSpPr>
            <p:cNvPr id="336" name="Google Shape;336;p22"/>
            <p:cNvSpPr/>
            <p:nvPr/>
          </p:nvSpPr>
          <p:spPr>
            <a:xfrm>
              <a:off x="3317" y="2533214"/>
              <a:ext cx="3033281" cy="26502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22"/>
            <p:cNvSpPr txBox="1"/>
            <p:nvPr/>
          </p:nvSpPr>
          <p:spPr>
            <a:xfrm>
              <a:off x="3317" y="2533214"/>
              <a:ext cx="3033281" cy="265023"/>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dk1"/>
                </a:buClr>
                <a:buSzPts val="1700"/>
                <a:buFont typeface="Arial"/>
                <a:buNone/>
              </a:pPr>
              <a:r>
                <a:rPr lang="en-US" sz="1700">
                  <a:solidFill>
                    <a:schemeClr val="dk1"/>
                  </a:solidFill>
                </a:rPr>
                <a:t>Stratégie d'atténuation :</a:t>
              </a:r>
              <a:endParaRPr/>
            </a:p>
          </p:txBody>
        </p:sp>
        <p:sp>
          <p:nvSpPr>
            <p:cNvPr id="338" name="Google Shape;338;p22"/>
            <p:cNvSpPr/>
            <p:nvPr/>
          </p:nvSpPr>
          <p:spPr>
            <a:xfrm>
              <a:off x="4553239" y="896782"/>
              <a:ext cx="1061648" cy="1061648"/>
            </a:xfrm>
            <a:prstGeom prst="rect">
              <a:avLst/>
            </a:prstGeom>
            <a:blipFill rotWithShape="1">
              <a:blip r:embed="rId4">
                <a:alphaModFix/>
              </a:blip>
              <a:stretch>
                <a:fillRect b="0" l="0" r="0" t="0"/>
              </a:stretch>
            </a:blip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22"/>
            <p:cNvSpPr/>
            <p:nvPr/>
          </p:nvSpPr>
          <p:spPr>
            <a:xfrm>
              <a:off x="3567423" y="2040193"/>
              <a:ext cx="3033281" cy="454992"/>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22"/>
            <p:cNvSpPr txBox="1"/>
            <p:nvPr/>
          </p:nvSpPr>
          <p:spPr>
            <a:xfrm>
              <a:off x="3567433" y="2040182"/>
              <a:ext cx="3337800" cy="4551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dk1"/>
                </a:buClr>
                <a:buSzPts val="2900"/>
                <a:buFont typeface="Arial"/>
                <a:buNone/>
              </a:pPr>
              <a:r>
                <a:rPr b="1" lang="en-US" sz="2900">
                  <a:solidFill>
                    <a:schemeClr val="dk1"/>
                  </a:solidFill>
                </a:rPr>
                <a:t>Risque Technique</a:t>
              </a:r>
              <a:endParaRPr/>
            </a:p>
          </p:txBody>
        </p:sp>
        <p:sp>
          <p:nvSpPr>
            <p:cNvPr id="341" name="Google Shape;341;p22"/>
            <p:cNvSpPr/>
            <p:nvPr/>
          </p:nvSpPr>
          <p:spPr>
            <a:xfrm>
              <a:off x="3567423" y="2533214"/>
              <a:ext cx="3033281" cy="26502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22"/>
            <p:cNvSpPr txBox="1"/>
            <p:nvPr/>
          </p:nvSpPr>
          <p:spPr>
            <a:xfrm>
              <a:off x="3567423" y="2533214"/>
              <a:ext cx="3033281" cy="265023"/>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dk1"/>
                </a:buClr>
                <a:buSzPts val="1700"/>
                <a:buFont typeface="Arial"/>
                <a:buNone/>
              </a:pPr>
              <a:r>
                <a:rPr lang="en-US" sz="1700">
                  <a:solidFill>
                    <a:schemeClr val="dk1"/>
                  </a:solidFill>
                </a:rPr>
                <a:t>Stratégie d'atténuation :</a:t>
              </a:r>
              <a:endParaRPr/>
            </a:p>
          </p:txBody>
        </p:sp>
        <p:sp>
          <p:nvSpPr>
            <p:cNvPr id="343" name="Google Shape;343;p22"/>
            <p:cNvSpPr/>
            <p:nvPr/>
          </p:nvSpPr>
          <p:spPr>
            <a:xfrm>
              <a:off x="8117345" y="896782"/>
              <a:ext cx="1061648" cy="1061648"/>
            </a:xfrm>
            <a:prstGeom prst="rect">
              <a:avLst/>
            </a:prstGeom>
            <a:blipFill rotWithShape="1">
              <a:blip r:embed="rId5">
                <a:alphaModFix/>
              </a:blip>
              <a:stretch>
                <a:fillRect b="0" l="0" r="0" t="0"/>
              </a:stretch>
            </a:blip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22"/>
            <p:cNvSpPr/>
            <p:nvPr/>
          </p:nvSpPr>
          <p:spPr>
            <a:xfrm>
              <a:off x="7131528" y="2040193"/>
              <a:ext cx="3033281" cy="454992"/>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22"/>
            <p:cNvSpPr txBox="1"/>
            <p:nvPr/>
          </p:nvSpPr>
          <p:spPr>
            <a:xfrm>
              <a:off x="7131528" y="2040193"/>
              <a:ext cx="3033281" cy="454992"/>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dk1"/>
                </a:buClr>
                <a:buSzPts val="2900"/>
                <a:buFont typeface="Arial"/>
                <a:buNone/>
              </a:pPr>
              <a:r>
                <a:rPr b="1" lang="en-US" sz="2900">
                  <a:solidFill>
                    <a:schemeClr val="dk1"/>
                  </a:solidFill>
                </a:rPr>
                <a:t>Risque Financier</a:t>
              </a:r>
              <a:endParaRPr/>
            </a:p>
          </p:txBody>
        </p:sp>
        <p:sp>
          <p:nvSpPr>
            <p:cNvPr id="346" name="Google Shape;346;p22"/>
            <p:cNvSpPr/>
            <p:nvPr/>
          </p:nvSpPr>
          <p:spPr>
            <a:xfrm>
              <a:off x="7131528" y="2533214"/>
              <a:ext cx="3033281" cy="26502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22"/>
            <p:cNvSpPr txBox="1"/>
            <p:nvPr/>
          </p:nvSpPr>
          <p:spPr>
            <a:xfrm>
              <a:off x="7131528" y="2533214"/>
              <a:ext cx="3033281" cy="265023"/>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dk1"/>
                </a:buClr>
                <a:buSzPts val="1700"/>
                <a:buFont typeface="Arial"/>
                <a:buNone/>
              </a:pPr>
              <a:r>
                <a:rPr lang="en-US" sz="1700">
                  <a:solidFill>
                    <a:schemeClr val="dk1"/>
                  </a:solidFill>
                </a:rPr>
                <a:t>Stratégie d'atténuation :</a:t>
              </a:r>
              <a:endParaRPr/>
            </a:p>
          </p:txBody>
        </p:sp>
      </p:grpSp>
      <p:sp>
        <p:nvSpPr>
          <p:cNvPr id="348" name="Google Shape;348;p22"/>
          <p:cNvSpPr txBox="1"/>
          <p:nvPr/>
        </p:nvSpPr>
        <p:spPr>
          <a:xfrm>
            <a:off x="770626" y="2178549"/>
            <a:ext cx="10875000" cy="591000"/>
          </a:xfrm>
          <a:prstGeom prst="rect">
            <a:avLst/>
          </a:prstGeom>
          <a:noFill/>
          <a:ln>
            <a:noFill/>
          </a:ln>
        </p:spPr>
        <p:txBody>
          <a:bodyPr anchorCtr="0" anchor="t" bIns="45700" lIns="91425" spcFirstLastPara="1" rIns="91425" wrap="square" tIns="45700">
            <a:spAutoFit/>
          </a:bodyPr>
          <a:lstStyle/>
          <a:p>
            <a:pPr indent="-228600" lvl="0" marL="228600" marR="0" rtl="0" algn="l">
              <a:lnSpc>
                <a:spcPct val="90000"/>
              </a:lnSpc>
              <a:spcBef>
                <a:spcPts val="0"/>
              </a:spcBef>
              <a:spcAft>
                <a:spcPts val="0"/>
              </a:spcAft>
              <a:buNone/>
            </a:pPr>
            <a:r>
              <a:rPr lang="en-US" sz="1800">
                <a:solidFill>
                  <a:schemeClr val="dk1"/>
                </a:solidFill>
              </a:rPr>
              <a:t>Décrivez brièvement une liste de risques identifiés dans différentes catégories et la stratégie d'atténuation que vous proposez.</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2" name="Shape 352"/>
        <p:cNvGrpSpPr/>
        <p:nvPr/>
      </p:nvGrpSpPr>
      <p:grpSpPr>
        <a:xfrm>
          <a:off x="0" y="0"/>
          <a:ext cx="0" cy="0"/>
          <a:chOff x="0" y="0"/>
          <a:chExt cx="0" cy="0"/>
        </a:xfrm>
      </p:grpSpPr>
      <p:sp>
        <p:nvSpPr>
          <p:cNvPr id="353" name="Google Shape;353;p23"/>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354" name="Google Shape;354;p23"/>
          <p:cNvSpPr/>
          <p:nvPr/>
        </p:nvSpPr>
        <p:spPr>
          <a:xfrm>
            <a:off x="1114425" y="0"/>
            <a:ext cx="9963150" cy="6858000"/>
          </a:xfrm>
          <a:custGeom>
            <a:rect b="b" l="l" r="r" t="t"/>
            <a:pathLst>
              <a:path extrusionOk="0" h="6858000" w="996315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cap="flat" cmpd="sng" w="9525">
            <a:solidFill>
              <a:srgbClr val="EFEFEF"/>
            </a:solidFill>
            <a:prstDash val="solid"/>
            <a:miter lim="800000"/>
            <a:headEnd len="sm" w="sm" type="none"/>
            <a:tailEnd len="sm" w="sm" type="none"/>
          </a:ln>
          <a:effectLst>
            <a:outerShdw blurRad="139700" sx="102000" rotWithShape="0" algn="ctr" sy="102000">
              <a:srgbClr val="D8D8D8">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55" name="Google Shape;355;p23"/>
          <p:cNvSpPr/>
          <p:nvPr/>
        </p:nvSpPr>
        <p:spPr>
          <a:xfrm>
            <a:off x="1121664" y="0"/>
            <a:ext cx="9948672" cy="6858000"/>
          </a:xfrm>
          <a:custGeom>
            <a:rect b="b" l="l" r="r" t="t"/>
            <a:pathLst>
              <a:path extrusionOk="0" h="6858000" w="996315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56" name="Google Shape;356;p23"/>
          <p:cNvSpPr txBox="1"/>
          <p:nvPr>
            <p:ph type="title"/>
          </p:nvPr>
        </p:nvSpPr>
        <p:spPr>
          <a:xfrm>
            <a:off x="1524003" y="1999615"/>
            <a:ext cx="9144000" cy="2764028"/>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7200"/>
              <a:buFont typeface="Play"/>
              <a:buNone/>
            </a:pPr>
            <a:r>
              <a:rPr lang="en-US" sz="7200"/>
              <a:t>Plan de Mise en Oeuvre</a:t>
            </a:r>
            <a:endParaRPr/>
          </a:p>
        </p:txBody>
      </p:sp>
      <p:sp>
        <p:nvSpPr>
          <p:cNvPr id="357" name="Google Shape;357;p23"/>
          <p:cNvSpPr txBox="1"/>
          <p:nvPr>
            <p:ph idx="1" type="body"/>
          </p:nvPr>
        </p:nvSpPr>
        <p:spPr>
          <a:xfrm>
            <a:off x="1966912" y="5645150"/>
            <a:ext cx="8258176" cy="63182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757575"/>
              </a:buClr>
              <a:buSzPts val="2800"/>
              <a:buNone/>
            </a:pPr>
            <a:r>
              <a:t/>
            </a:r>
            <a:endParaRPr sz="2800">
              <a:solidFill>
                <a:schemeClr val="dk1"/>
              </a:solidFill>
              <a:latin typeface="Arial"/>
              <a:ea typeface="Arial"/>
              <a:cs typeface="Arial"/>
              <a:sym typeface="Arial"/>
            </a:endParaRPr>
          </a:p>
        </p:txBody>
      </p:sp>
      <p:sp>
        <p:nvSpPr>
          <p:cNvPr id="358" name="Google Shape;358;p23"/>
          <p:cNvSpPr/>
          <p:nvPr/>
        </p:nvSpPr>
        <p:spPr>
          <a:xfrm>
            <a:off x="3718560" y="5524786"/>
            <a:ext cx="4754880" cy="2743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2" name="Shape 362"/>
        <p:cNvGrpSpPr/>
        <p:nvPr/>
      </p:nvGrpSpPr>
      <p:grpSpPr>
        <a:xfrm>
          <a:off x="0" y="0"/>
          <a:ext cx="0" cy="0"/>
          <a:chOff x="0" y="0"/>
          <a:chExt cx="0" cy="0"/>
        </a:xfrm>
      </p:grpSpPr>
      <p:sp>
        <p:nvSpPr>
          <p:cNvPr id="363" name="Google Shape;363;p24"/>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364" name="Google Shape;364;p24"/>
          <p:cNvSpPr/>
          <p:nvPr/>
        </p:nvSpPr>
        <p:spPr>
          <a:xfrm>
            <a:off x="558209" y="0"/>
            <a:ext cx="11167447" cy="2018806"/>
          </a:xfrm>
          <a:prstGeom prst="rect">
            <a:avLst/>
          </a:prstGeom>
          <a:solidFill>
            <a:schemeClr val="lt1"/>
          </a:solidFill>
          <a:ln cap="flat" cmpd="sng" w="9525">
            <a:solidFill>
              <a:srgbClr val="E1E1E1"/>
            </a:solidFill>
            <a:prstDash val="solid"/>
            <a:miter lim="800000"/>
            <a:headEnd len="sm" w="sm" type="none"/>
            <a:tailEnd len="sm" w="sm" type="none"/>
          </a:ln>
          <a:effectLst>
            <a:outerShdw blurRad="50800" rotWithShape="0" algn="tl" dir="2700000" dist="38100">
              <a:srgbClr val="D8D8D8">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65" name="Google Shape;365;p24"/>
          <p:cNvSpPr/>
          <p:nvPr/>
        </p:nvSpPr>
        <p:spPr>
          <a:xfrm>
            <a:off x="566928" y="0"/>
            <a:ext cx="11155680" cy="201168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66" name="Google Shape;366;p24"/>
          <p:cNvSpPr txBox="1"/>
          <p:nvPr>
            <p:ph type="title"/>
          </p:nvPr>
        </p:nvSpPr>
        <p:spPr>
          <a:xfrm>
            <a:off x="1115568" y="548640"/>
            <a:ext cx="10168128" cy="117957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100"/>
              <a:buNone/>
            </a:pPr>
            <a:r>
              <a:rPr lang="en-US" sz="4000"/>
              <a:t>Chronologie</a:t>
            </a:r>
            <a:endParaRPr sz="4000">
              <a:solidFill>
                <a:schemeClr val="dk1"/>
              </a:solidFill>
              <a:latin typeface="Play"/>
              <a:ea typeface="Play"/>
              <a:cs typeface="Play"/>
              <a:sym typeface="Play"/>
            </a:endParaRPr>
          </a:p>
        </p:txBody>
      </p:sp>
      <p:sp>
        <p:nvSpPr>
          <p:cNvPr id="367" name="Google Shape;367;p24"/>
          <p:cNvSpPr/>
          <p:nvPr/>
        </p:nvSpPr>
        <p:spPr>
          <a:xfrm>
            <a:off x="498834" y="758952"/>
            <a:ext cx="128016" cy="70408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68" name="Google Shape;368;p24"/>
          <p:cNvSpPr txBox="1"/>
          <p:nvPr>
            <p:ph idx="1" type="body"/>
          </p:nvPr>
        </p:nvSpPr>
        <p:spPr>
          <a:xfrm>
            <a:off x="1115568" y="2481943"/>
            <a:ext cx="10168128" cy="3695020"/>
          </a:xfrm>
          <a:prstGeom prst="rect">
            <a:avLst/>
          </a:prstGeom>
          <a:noFill/>
          <a:ln>
            <a:noFill/>
          </a:ln>
        </p:spPr>
        <p:txBody>
          <a:bodyPr anchorCtr="0" anchor="t" bIns="45700" lIns="91425" spcFirstLastPara="1" rIns="91425" wrap="square" tIns="45700">
            <a:normAutofit/>
          </a:bodyPr>
          <a:lstStyle/>
          <a:p>
            <a:pPr indent="-368300" lvl="0" marL="457200" rtl="0" algn="l">
              <a:lnSpc>
                <a:spcPct val="90000"/>
              </a:lnSpc>
              <a:spcBef>
                <a:spcPts val="0"/>
              </a:spcBef>
              <a:spcAft>
                <a:spcPts val="0"/>
              </a:spcAft>
              <a:buSzPts val="2200"/>
              <a:buChar char="•"/>
            </a:pPr>
            <a:r>
              <a:rPr lang="en-US" sz="2200"/>
              <a:t>Inclure le diagramme de Gantt du plan de 4 ans</a:t>
            </a:r>
            <a:endParaRPr sz="22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72" name="Shape 372"/>
        <p:cNvGrpSpPr/>
        <p:nvPr/>
      </p:nvGrpSpPr>
      <p:grpSpPr>
        <a:xfrm>
          <a:off x="0" y="0"/>
          <a:ext cx="0" cy="0"/>
          <a:chOff x="0" y="0"/>
          <a:chExt cx="0" cy="0"/>
        </a:xfrm>
      </p:grpSpPr>
      <p:sp>
        <p:nvSpPr>
          <p:cNvPr id="373" name="Google Shape;373;p25"/>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374" name="Google Shape;374;p25"/>
          <p:cNvSpPr/>
          <p:nvPr/>
        </p:nvSpPr>
        <p:spPr>
          <a:xfrm>
            <a:off x="1114425" y="0"/>
            <a:ext cx="9963150" cy="6858000"/>
          </a:xfrm>
          <a:custGeom>
            <a:rect b="b" l="l" r="r" t="t"/>
            <a:pathLst>
              <a:path extrusionOk="0" h="6858000" w="996315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cap="flat" cmpd="sng" w="9525">
            <a:solidFill>
              <a:srgbClr val="EFEFEF"/>
            </a:solidFill>
            <a:prstDash val="solid"/>
            <a:miter lim="800000"/>
            <a:headEnd len="sm" w="sm" type="none"/>
            <a:tailEnd len="sm" w="sm" type="none"/>
          </a:ln>
          <a:effectLst>
            <a:outerShdw blurRad="139700" sx="102000" rotWithShape="0" algn="ctr" sy="102000">
              <a:srgbClr val="D8D8D8">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75" name="Google Shape;375;p25"/>
          <p:cNvSpPr/>
          <p:nvPr/>
        </p:nvSpPr>
        <p:spPr>
          <a:xfrm>
            <a:off x="1121664" y="0"/>
            <a:ext cx="9948672" cy="6858000"/>
          </a:xfrm>
          <a:custGeom>
            <a:rect b="b" l="l" r="r" t="t"/>
            <a:pathLst>
              <a:path extrusionOk="0" h="6858000" w="996315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76" name="Google Shape;376;p25"/>
          <p:cNvSpPr txBox="1"/>
          <p:nvPr>
            <p:ph type="title"/>
          </p:nvPr>
        </p:nvSpPr>
        <p:spPr>
          <a:xfrm>
            <a:off x="1524003" y="1999615"/>
            <a:ext cx="9144000" cy="2764028"/>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7200"/>
              <a:buFont typeface="Play"/>
              <a:buNone/>
            </a:pPr>
            <a:r>
              <a:rPr lang="en-US" sz="7200">
                <a:solidFill>
                  <a:schemeClr val="dk1"/>
                </a:solidFill>
                <a:latin typeface="Play"/>
                <a:ea typeface="Play"/>
                <a:cs typeface="Play"/>
                <a:sym typeface="Play"/>
              </a:rPr>
              <a:t>Conclusion</a:t>
            </a:r>
            <a:endParaRPr/>
          </a:p>
        </p:txBody>
      </p:sp>
      <p:sp>
        <p:nvSpPr>
          <p:cNvPr id="377" name="Google Shape;377;p25"/>
          <p:cNvSpPr txBox="1"/>
          <p:nvPr>
            <p:ph idx="1" type="body"/>
          </p:nvPr>
        </p:nvSpPr>
        <p:spPr>
          <a:xfrm>
            <a:off x="1966912" y="5645150"/>
            <a:ext cx="8258176" cy="63182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757575"/>
              </a:buClr>
              <a:buSzPts val="2800"/>
              <a:buNone/>
            </a:pPr>
            <a:r>
              <a:t/>
            </a:r>
            <a:endParaRPr sz="2800">
              <a:solidFill>
                <a:schemeClr val="dk1"/>
              </a:solidFill>
              <a:latin typeface="Arial"/>
              <a:ea typeface="Arial"/>
              <a:cs typeface="Arial"/>
              <a:sym typeface="Arial"/>
            </a:endParaRPr>
          </a:p>
        </p:txBody>
      </p:sp>
      <p:sp>
        <p:nvSpPr>
          <p:cNvPr id="378" name="Google Shape;378;p25"/>
          <p:cNvSpPr/>
          <p:nvPr/>
        </p:nvSpPr>
        <p:spPr>
          <a:xfrm>
            <a:off x="3718560" y="5524786"/>
            <a:ext cx="4754880" cy="2743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82" name="Shape 382"/>
        <p:cNvGrpSpPr/>
        <p:nvPr/>
      </p:nvGrpSpPr>
      <p:grpSpPr>
        <a:xfrm>
          <a:off x="0" y="0"/>
          <a:ext cx="0" cy="0"/>
          <a:chOff x="0" y="0"/>
          <a:chExt cx="0" cy="0"/>
        </a:xfrm>
      </p:grpSpPr>
      <p:sp>
        <p:nvSpPr>
          <p:cNvPr id="383" name="Google Shape;383;p26"/>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384" name="Google Shape;384;p26"/>
          <p:cNvSpPr/>
          <p:nvPr/>
        </p:nvSpPr>
        <p:spPr>
          <a:xfrm>
            <a:off x="558209" y="0"/>
            <a:ext cx="11167447" cy="2018806"/>
          </a:xfrm>
          <a:prstGeom prst="rect">
            <a:avLst/>
          </a:prstGeom>
          <a:solidFill>
            <a:schemeClr val="lt1"/>
          </a:solidFill>
          <a:ln cap="flat" cmpd="sng" w="9525">
            <a:solidFill>
              <a:srgbClr val="E1E1E1"/>
            </a:solidFill>
            <a:prstDash val="solid"/>
            <a:miter lim="800000"/>
            <a:headEnd len="sm" w="sm" type="none"/>
            <a:tailEnd len="sm" w="sm" type="none"/>
          </a:ln>
          <a:effectLst>
            <a:outerShdw blurRad="50800" rotWithShape="0" algn="tl" dir="2700000" dist="38100">
              <a:srgbClr val="D8D8D8">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85" name="Google Shape;385;p26"/>
          <p:cNvSpPr/>
          <p:nvPr/>
        </p:nvSpPr>
        <p:spPr>
          <a:xfrm>
            <a:off x="566928" y="0"/>
            <a:ext cx="11155680" cy="201168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86" name="Google Shape;386;p26"/>
          <p:cNvSpPr txBox="1"/>
          <p:nvPr>
            <p:ph type="title"/>
          </p:nvPr>
        </p:nvSpPr>
        <p:spPr>
          <a:xfrm>
            <a:off x="1115568" y="548640"/>
            <a:ext cx="10168128" cy="117957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100"/>
              <a:buNone/>
            </a:pPr>
            <a:r>
              <a:rPr lang="en-US" sz="4000"/>
              <a:t>La Voie à Suivre</a:t>
            </a:r>
            <a:endParaRPr/>
          </a:p>
        </p:txBody>
      </p:sp>
      <p:sp>
        <p:nvSpPr>
          <p:cNvPr id="387" name="Google Shape;387;p26"/>
          <p:cNvSpPr/>
          <p:nvPr/>
        </p:nvSpPr>
        <p:spPr>
          <a:xfrm>
            <a:off x="498834" y="758952"/>
            <a:ext cx="128016" cy="70408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88" name="Google Shape;388;p26"/>
          <p:cNvSpPr txBox="1"/>
          <p:nvPr>
            <p:ph idx="1" type="body"/>
          </p:nvPr>
        </p:nvSpPr>
        <p:spPr>
          <a:xfrm>
            <a:off x="1115568" y="2481943"/>
            <a:ext cx="10168128" cy="369502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200"/>
              <a:buChar char="•"/>
            </a:pPr>
            <a:r>
              <a:rPr lang="en-US" sz="2200"/>
              <a:t>Résumé :</a:t>
            </a:r>
            <a:endParaRPr/>
          </a:p>
          <a:p>
            <a:pPr indent="-228600" lvl="0" marL="228600" rtl="0" algn="l">
              <a:lnSpc>
                <a:spcPct val="90000"/>
              </a:lnSpc>
              <a:spcBef>
                <a:spcPts val="0"/>
              </a:spcBef>
              <a:spcAft>
                <a:spcPts val="0"/>
              </a:spcAft>
              <a:buClr>
                <a:schemeClr val="dk1"/>
              </a:buClr>
              <a:buSzPts val="2200"/>
              <a:buChar char="•"/>
            </a:pPr>
            <a:r>
              <a:rPr lang="en-US" sz="2200"/>
              <a:t>Prochaines étapes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2" name="Shape 392"/>
        <p:cNvGrpSpPr/>
        <p:nvPr/>
      </p:nvGrpSpPr>
      <p:grpSpPr>
        <a:xfrm>
          <a:off x="0" y="0"/>
          <a:ext cx="0" cy="0"/>
          <a:chOff x="0" y="0"/>
          <a:chExt cx="0" cy="0"/>
        </a:xfrm>
      </p:grpSpPr>
      <p:sp>
        <p:nvSpPr>
          <p:cNvPr id="393" name="Google Shape;393;p27"/>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94" name="Google Shape;394;p27"/>
          <p:cNvSpPr txBox="1"/>
          <p:nvPr>
            <p:ph type="title"/>
          </p:nvPr>
        </p:nvSpPr>
        <p:spPr>
          <a:xfrm>
            <a:off x="803775" y="1106007"/>
            <a:ext cx="10550025" cy="118292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accent3"/>
              </a:buClr>
              <a:buSzPts val="3100"/>
              <a:buNone/>
            </a:pPr>
            <a:r>
              <a:rPr lang="en-US" sz="5600"/>
              <a:t>Références Citées</a:t>
            </a:r>
            <a:endParaRPr/>
          </a:p>
        </p:txBody>
      </p:sp>
      <p:cxnSp>
        <p:nvCxnSpPr>
          <p:cNvPr id="395" name="Google Shape;395;p27"/>
          <p:cNvCxnSpPr/>
          <p:nvPr/>
        </p:nvCxnSpPr>
        <p:spPr>
          <a:xfrm>
            <a:off x="8878" y="806470"/>
            <a:ext cx="7903723" cy="0"/>
          </a:xfrm>
          <a:prstGeom prst="straightConnector1">
            <a:avLst/>
          </a:prstGeom>
          <a:noFill/>
          <a:ln cap="sq" cmpd="sng" w="25400">
            <a:solidFill>
              <a:schemeClr val="accent1"/>
            </a:solidFill>
            <a:prstDash val="solid"/>
            <a:bevel/>
            <a:headEnd len="sm" w="sm" type="none"/>
            <a:tailEnd len="sm" w="sm" type="none"/>
          </a:ln>
        </p:spPr>
      </p:cxnSp>
      <p:sp>
        <p:nvSpPr>
          <p:cNvPr id="396" name="Google Shape;396;p27"/>
          <p:cNvSpPr txBox="1"/>
          <p:nvPr>
            <p:ph idx="1" type="body"/>
          </p:nvPr>
        </p:nvSpPr>
        <p:spPr>
          <a:xfrm>
            <a:off x="803775" y="2598947"/>
            <a:ext cx="10550025" cy="3677348"/>
          </a:xfrm>
          <a:prstGeom prst="rect">
            <a:avLst/>
          </a:prstGeom>
          <a:noFill/>
          <a:ln>
            <a:noFill/>
          </a:ln>
        </p:spPr>
        <p:txBody>
          <a:bodyPr anchorCtr="0" anchor="t" bIns="45700" lIns="91425" spcFirstLastPara="1" rIns="91425" wrap="square" tIns="45700">
            <a:normAutofit fontScale="62500" lnSpcReduction="10000"/>
          </a:bodyPr>
          <a:lstStyle/>
          <a:p>
            <a:pPr indent="-214552" lvl="0" marL="690563" rtl="0" algn="l">
              <a:lnSpc>
                <a:spcPct val="90000"/>
              </a:lnSpc>
              <a:spcBef>
                <a:spcPts val="0"/>
              </a:spcBef>
              <a:spcAft>
                <a:spcPts val="0"/>
              </a:spcAft>
              <a:buSzPct val="119989"/>
              <a:buChar char="•"/>
            </a:pPr>
            <a:r>
              <a:rPr lang="en-US" sz="1597">
                <a:solidFill>
                  <a:schemeClr val="dk1"/>
                </a:solidFill>
              </a:rPr>
              <a:t>[1] </a:t>
            </a:r>
            <a:r>
              <a:rPr lang="en-US" sz="1597">
                <a:solidFill>
                  <a:schemeClr val="dk1"/>
                </a:solidFill>
                <a:latin typeface="Arial"/>
                <a:ea typeface="Arial"/>
                <a:cs typeface="Arial"/>
                <a:sym typeface="Arial"/>
              </a:rPr>
              <a:t>Raja MHR, Hoodbhoy Z, Sheikh S, Nisar MI, Soofi SB, Siddiqi S, Mirza Z, Bashir F, Mehmood MT, Samad Z. </a:t>
            </a:r>
            <a:r>
              <a:rPr lang="en-US" sz="1597"/>
              <a:t>Une approche de changement de système pour combler les lacunes de la surveillance de la mortalité au Pakistan</a:t>
            </a:r>
            <a:r>
              <a:rPr lang="en-US" sz="1597">
                <a:solidFill>
                  <a:schemeClr val="dk1"/>
                </a:solidFill>
                <a:latin typeface="Arial"/>
                <a:ea typeface="Arial"/>
                <a:cs typeface="Arial"/>
                <a:sym typeface="Arial"/>
              </a:rPr>
              <a:t>. J Glob Health. 2025 Aug 4;15:03027. doi: 10.7189/jogh.15.03027. PMID: 40755021; PMCID: PMC12319398.</a:t>
            </a:r>
            <a:endParaRPr sz="2897"/>
          </a:p>
          <a:p>
            <a:pPr indent="-214552" lvl="0" marL="690563" rtl="0" algn="l">
              <a:lnSpc>
                <a:spcPct val="90000"/>
              </a:lnSpc>
              <a:spcBef>
                <a:spcPts val="0"/>
              </a:spcBef>
              <a:spcAft>
                <a:spcPts val="0"/>
              </a:spcAft>
              <a:buClr>
                <a:schemeClr val="dk1"/>
              </a:buClr>
              <a:buSzPct val="119989"/>
              <a:buChar char="•"/>
            </a:pPr>
            <a:r>
              <a:rPr lang="en-US" sz="1597">
                <a:solidFill>
                  <a:schemeClr val="dk1"/>
                </a:solidFill>
                <a:latin typeface="Arial"/>
                <a:ea typeface="Arial"/>
                <a:cs typeface="Arial"/>
                <a:sym typeface="Arial"/>
              </a:rPr>
              <a:t>[2] Amouzou, A., Aveika, A., Van Dyk, F., Kante, M., Koffi, A., Rahman, H., Williams, E., Wilson, E., &amp; Zack, K. (2025). </a:t>
            </a:r>
            <a:r>
              <a:rPr lang="en-US" sz="1597"/>
              <a:t>Planification, mise en œuvre et pérennisation d'un système de surveillance de la mortalité par sondage : 12 étapes [Document technique en préparation, non disponible au public].</a:t>
            </a:r>
            <a:r>
              <a:rPr lang="en-US" sz="1597">
                <a:solidFill>
                  <a:schemeClr val="dk1"/>
                </a:solidFill>
                <a:latin typeface="Arial"/>
                <a:ea typeface="Arial"/>
                <a:cs typeface="Arial"/>
                <a:sym typeface="Arial"/>
              </a:rPr>
              <a:t> </a:t>
            </a:r>
            <a:r>
              <a:rPr lang="en-US" sz="1597"/>
              <a:t>Fondation Bill &amp; Melinda Gates / COMSA Mozambique</a:t>
            </a:r>
            <a:r>
              <a:rPr lang="en-US" sz="1597">
                <a:solidFill>
                  <a:schemeClr val="dk1"/>
                </a:solidFill>
                <a:latin typeface="Arial"/>
                <a:ea typeface="Arial"/>
                <a:cs typeface="Arial"/>
                <a:sym typeface="Arial"/>
              </a:rPr>
              <a:t>.</a:t>
            </a:r>
            <a:endParaRPr sz="2897"/>
          </a:p>
          <a:p>
            <a:pPr indent="-214552" lvl="0" marL="690563" rtl="0" algn="l">
              <a:lnSpc>
                <a:spcPct val="90000"/>
              </a:lnSpc>
              <a:spcBef>
                <a:spcPts val="0"/>
              </a:spcBef>
              <a:spcAft>
                <a:spcPts val="0"/>
              </a:spcAft>
              <a:buClr>
                <a:schemeClr val="dk1"/>
              </a:buClr>
              <a:buSzPct val="119989"/>
              <a:buChar char="•"/>
            </a:pPr>
            <a:r>
              <a:rPr lang="en-US" sz="1597">
                <a:solidFill>
                  <a:schemeClr val="dk1"/>
                </a:solidFill>
                <a:latin typeface="Arial"/>
                <a:ea typeface="Arial"/>
                <a:cs typeface="Arial"/>
                <a:sym typeface="Arial"/>
              </a:rPr>
              <a:t>[3]	Ronald Carshon, Marsh, Rashid Ansumana, Amara Jambai, Ibrahim Bob Swaray, et. al. </a:t>
            </a:r>
            <a:r>
              <a:rPr lang="en-US" sz="1597"/>
              <a:t>au nom de l'équipe HEAL SL. (2023) "Healthy Sierra Leone (HEAL-SL) : Causes de décès en Sierra Leone 2018 - 2022 : leçons apprises" CONVOCATION DES SAUTS (Apprendre, étendre et adapter la surveillance de la santé publique : exploiter les plates-formes basées sur l'échantillonnage), 19 juin 2023</a:t>
            </a:r>
            <a:endParaRPr sz="2897"/>
          </a:p>
          <a:p>
            <a:pPr indent="-214552" lvl="0" marL="690563" rtl="0" algn="l">
              <a:lnSpc>
                <a:spcPct val="90000"/>
              </a:lnSpc>
              <a:spcBef>
                <a:spcPts val="0"/>
              </a:spcBef>
              <a:spcAft>
                <a:spcPts val="0"/>
              </a:spcAft>
              <a:buClr>
                <a:schemeClr val="dk1"/>
              </a:buClr>
              <a:buSzPct val="119989"/>
              <a:buChar char="•"/>
            </a:pPr>
            <a:r>
              <a:rPr lang="en-US" sz="1597">
                <a:solidFill>
                  <a:schemeClr val="dk1"/>
                </a:solidFill>
                <a:latin typeface="Arial"/>
                <a:ea typeface="Arial"/>
                <a:cs typeface="Arial"/>
                <a:sym typeface="Arial"/>
              </a:rPr>
              <a:t>[4]	de Savigny, D., Setel, P. Whiting, D., Kasale, H. et al. </a:t>
            </a:r>
            <a:r>
              <a:rPr lang="en-US" sz="1597"/>
              <a:t>(non daté) "Liens entre la surveillance démographique et les besoins en matière de services de santé : The AMMP/TEHIP Experience in Morogoro, Tanzanie ". Ministère de la santé, The Policy Implications of Adult Morbidity and Mortality Project (AMMP), et le projet d'intervention sanitaire essentielle en Tanzanie </a:t>
            </a:r>
            <a:endParaRPr sz="1597"/>
          </a:p>
          <a:p>
            <a:pPr indent="-214552" lvl="0" marL="690563" rtl="0" algn="l">
              <a:lnSpc>
                <a:spcPct val="90000"/>
              </a:lnSpc>
              <a:spcBef>
                <a:spcPts val="0"/>
              </a:spcBef>
              <a:spcAft>
                <a:spcPts val="0"/>
              </a:spcAft>
              <a:buClr>
                <a:schemeClr val="dk1"/>
              </a:buClr>
              <a:buSzPct val="119989"/>
              <a:buChar char="•"/>
            </a:pPr>
            <a:r>
              <a:rPr lang="en-US" sz="1597">
                <a:solidFill>
                  <a:schemeClr val="dk1"/>
                </a:solidFill>
                <a:latin typeface="Arial"/>
                <a:ea typeface="Arial"/>
                <a:cs typeface="Arial"/>
                <a:sym typeface="Arial"/>
              </a:rPr>
              <a:t>[5]	</a:t>
            </a:r>
            <a:r>
              <a:rPr lang="en-US" sz="1597"/>
              <a:t>Ministère de la santé, République unie de Tanzanie</a:t>
            </a:r>
            <a:r>
              <a:rPr lang="en-US" sz="1597">
                <a:solidFill>
                  <a:schemeClr val="dk1"/>
                </a:solidFill>
                <a:latin typeface="Arial"/>
                <a:ea typeface="Arial"/>
                <a:cs typeface="Arial"/>
                <a:sym typeface="Arial"/>
              </a:rPr>
              <a:t> (2004). “</a:t>
            </a:r>
            <a:r>
              <a:rPr lang="en-US" sz="1597"/>
              <a:t>Implications politiques de la charge de mortalité en Tanzanie</a:t>
            </a:r>
            <a:r>
              <a:rPr lang="en-US" sz="1597">
                <a:solidFill>
                  <a:schemeClr val="dk1"/>
                </a:solidFill>
                <a:latin typeface="Arial"/>
                <a:ea typeface="Arial"/>
                <a:cs typeface="Arial"/>
                <a:sym typeface="Arial"/>
              </a:rPr>
              <a:t>:</a:t>
            </a:r>
            <a:r>
              <a:rPr lang="en-US" sz="1597"/>
              <a:t> une perspective communautaire sur dix ans. Ministère de la santé</a:t>
            </a:r>
            <a:r>
              <a:rPr lang="en-US" sz="1597">
                <a:solidFill>
                  <a:schemeClr val="dk1"/>
                </a:solidFill>
                <a:latin typeface="Arial"/>
                <a:ea typeface="Arial"/>
                <a:cs typeface="Arial"/>
                <a:sym typeface="Arial"/>
              </a:rPr>
              <a:t>, Dar es Salaam</a:t>
            </a:r>
            <a:endParaRPr sz="2897"/>
          </a:p>
          <a:p>
            <a:pPr indent="-214552" lvl="0" marL="690563" rtl="0" algn="l">
              <a:lnSpc>
                <a:spcPct val="90000"/>
              </a:lnSpc>
              <a:spcBef>
                <a:spcPts val="0"/>
              </a:spcBef>
              <a:spcAft>
                <a:spcPts val="0"/>
              </a:spcAft>
              <a:buClr>
                <a:schemeClr val="dk1"/>
              </a:buClr>
              <a:buSzPct val="119989"/>
              <a:buChar char="•"/>
            </a:pPr>
            <a:r>
              <a:rPr lang="en-US" sz="1597">
                <a:solidFill>
                  <a:schemeClr val="dk1"/>
                </a:solidFill>
                <a:latin typeface="Arial"/>
                <a:ea typeface="Arial"/>
                <a:cs typeface="Arial"/>
                <a:sym typeface="Arial"/>
              </a:rPr>
              <a:t>[6] Revenga, R., &amp; Muñoz, D. C. (2021). </a:t>
            </a:r>
            <a:r>
              <a:rPr lang="en-US" sz="1597"/>
              <a:t>Développement d'un argumentaire économique pour l'enregistrement des faits d'état civil et les statistiques de l'état civil : Rapport technique final</a:t>
            </a:r>
            <a:r>
              <a:rPr lang="en-US" sz="1597">
                <a:solidFill>
                  <a:schemeClr val="dk1"/>
                </a:solidFill>
                <a:latin typeface="Arial"/>
                <a:ea typeface="Arial"/>
                <a:cs typeface="Arial"/>
                <a:sym typeface="Arial"/>
              </a:rPr>
              <a:t> [Technical report].</a:t>
            </a:r>
            <a:r>
              <a:rPr lang="en-US" sz="1597"/>
              <a:t> Centre de recherche sur le développement international</a:t>
            </a:r>
            <a:r>
              <a:rPr lang="en-US" sz="1597">
                <a:solidFill>
                  <a:schemeClr val="dk1"/>
                </a:solidFill>
                <a:latin typeface="Arial"/>
                <a:ea typeface="Arial"/>
                <a:cs typeface="Arial"/>
                <a:sym typeface="Arial"/>
              </a:rPr>
              <a:t> (IDRC). </a:t>
            </a:r>
            <a:r>
              <a:rPr lang="en-US" sz="1597" u="sng">
                <a:solidFill>
                  <a:schemeClr val="dk1"/>
                </a:solidFill>
                <a:latin typeface="Arial"/>
                <a:ea typeface="Arial"/>
                <a:cs typeface="Arial"/>
                <a:sym typeface="Arial"/>
                <a:hlinkClick r:id="rId3">
                  <a:extLst>
                    <a:ext uri="{A12FA001-AC4F-418D-AE19-62706E023703}">
                      <ahyp:hlinkClr val="tx"/>
                    </a:ext>
                  </a:extLst>
                </a:hlinkClick>
              </a:rPr>
              <a:t>https://idl-bnc-idrc.dspacedirect.org/items/ad5be68e-7beb-43e6-b4b5-3d08ea108035</a:t>
            </a:r>
            <a:r>
              <a:rPr lang="en-US" sz="1597">
                <a:solidFill>
                  <a:schemeClr val="dk1"/>
                </a:solidFill>
                <a:latin typeface="Arial"/>
                <a:ea typeface="Arial"/>
                <a:cs typeface="Arial"/>
                <a:sym typeface="Arial"/>
              </a:rPr>
              <a:t> </a:t>
            </a:r>
            <a:endParaRPr sz="2897"/>
          </a:p>
          <a:p>
            <a:pPr indent="-214552" lvl="0" marL="690563" rtl="0" algn="l">
              <a:lnSpc>
                <a:spcPct val="90000"/>
              </a:lnSpc>
              <a:spcBef>
                <a:spcPts val="0"/>
              </a:spcBef>
              <a:spcAft>
                <a:spcPts val="0"/>
              </a:spcAft>
              <a:buClr>
                <a:schemeClr val="dk1"/>
              </a:buClr>
              <a:buSzPct val="119989"/>
              <a:buChar char="•"/>
            </a:pPr>
            <a:r>
              <a:rPr lang="en-US" sz="1597">
                <a:solidFill>
                  <a:schemeClr val="dk1"/>
                </a:solidFill>
                <a:latin typeface="Arial"/>
                <a:ea typeface="Arial"/>
                <a:cs typeface="Arial"/>
                <a:sym typeface="Arial"/>
              </a:rPr>
              <a:t>[7] Setel, P., Weiss, W., &amp; Kwarah, W. (2023, October). </a:t>
            </a:r>
            <a:r>
              <a:rPr lang="en-US" sz="1597"/>
              <a:t>Analyse de rentabilité d'un système d'enregistrement des échantillons (SRS) au Ghana</a:t>
            </a:r>
            <a:r>
              <a:rPr lang="en-US" sz="1597">
                <a:solidFill>
                  <a:schemeClr val="dk1"/>
                </a:solidFill>
                <a:latin typeface="Arial"/>
                <a:ea typeface="Arial"/>
                <a:cs typeface="Arial"/>
                <a:sym typeface="Arial"/>
              </a:rPr>
              <a:t> [Slides presentation]. USAID; Data for Impact/Vital Strategies.</a:t>
            </a:r>
            <a:endParaRPr sz="2897"/>
          </a:p>
          <a:p>
            <a:pPr indent="-214552" lvl="0" marL="690563" rtl="0" algn="l">
              <a:lnSpc>
                <a:spcPct val="90000"/>
              </a:lnSpc>
              <a:spcBef>
                <a:spcPts val="0"/>
              </a:spcBef>
              <a:spcAft>
                <a:spcPts val="0"/>
              </a:spcAft>
              <a:buClr>
                <a:schemeClr val="dk1"/>
              </a:buClr>
              <a:buSzPct val="119989"/>
              <a:buChar char="•"/>
            </a:pPr>
            <a:r>
              <a:rPr lang="en-US" sz="1597">
                <a:solidFill>
                  <a:schemeClr val="dk1"/>
                </a:solidFill>
                <a:latin typeface="Arial"/>
                <a:ea typeface="Arial"/>
                <a:cs typeface="Arial"/>
                <a:sym typeface="Arial"/>
              </a:rPr>
              <a:t>[8]	Anon. (2017) “</a:t>
            </a:r>
            <a:r>
              <a:rPr lang="en-US" sz="1597"/>
              <a:t>Un système d'enregistrement amélioré des échantillons axé sur la mortalité infantile fournissant des statistiques vitales continentales et de santé publique précises : Cas d'investissement en cofinancement </a:t>
            </a:r>
            <a:r>
              <a:rPr lang="en-US" sz="1597">
                <a:solidFill>
                  <a:schemeClr val="dk1"/>
                </a:solidFill>
                <a:latin typeface="Arial"/>
                <a:ea typeface="Arial"/>
                <a:cs typeface="Arial"/>
                <a:sym typeface="Arial"/>
              </a:rPr>
              <a:t>– </a:t>
            </a:r>
            <a:r>
              <a:rPr lang="en-US" sz="1597"/>
              <a:t>Résumé des principaux résultats", Fondation Bill et Melinda Gates</a:t>
            </a:r>
            <a:r>
              <a:rPr lang="en-US" sz="1597">
                <a:solidFill>
                  <a:schemeClr val="dk1"/>
                </a:solidFill>
                <a:latin typeface="Arial"/>
                <a:ea typeface="Arial"/>
                <a:cs typeface="Arial"/>
                <a:sym typeface="Arial"/>
              </a:rPr>
              <a:t>, Seattle</a:t>
            </a:r>
            <a:endParaRPr sz="2897"/>
          </a:p>
          <a:p>
            <a:pPr indent="-214552" lvl="0" marL="690563" rtl="0" algn="l">
              <a:lnSpc>
                <a:spcPct val="90000"/>
              </a:lnSpc>
              <a:spcBef>
                <a:spcPts val="0"/>
              </a:spcBef>
              <a:spcAft>
                <a:spcPts val="0"/>
              </a:spcAft>
              <a:buClr>
                <a:schemeClr val="dk1"/>
              </a:buClr>
              <a:buSzPct val="119989"/>
              <a:buChar char="•"/>
            </a:pPr>
            <a:r>
              <a:rPr lang="en-US" sz="1597">
                <a:solidFill>
                  <a:schemeClr val="dk1"/>
                </a:solidFill>
                <a:latin typeface="Arial"/>
                <a:ea typeface="Arial"/>
                <a:cs typeface="Arial"/>
                <a:sym typeface="Arial"/>
              </a:rPr>
              <a:t>[9]	</a:t>
            </a:r>
            <a:r>
              <a:rPr lang="en-US" sz="1597"/>
              <a:t>Institut de santé publique du Mozambique/Ministère de la santé</a:t>
            </a:r>
            <a:endParaRPr sz="2897"/>
          </a:p>
          <a:p>
            <a:pPr indent="-214552" lvl="0" marL="690563" rtl="0" algn="l">
              <a:lnSpc>
                <a:spcPct val="90000"/>
              </a:lnSpc>
              <a:spcBef>
                <a:spcPts val="0"/>
              </a:spcBef>
              <a:spcAft>
                <a:spcPts val="0"/>
              </a:spcAft>
              <a:buClr>
                <a:schemeClr val="dk1"/>
              </a:buClr>
              <a:buSzPct val="119989"/>
              <a:buChar char="•"/>
            </a:pPr>
            <a:r>
              <a:rPr lang="en-US" sz="1597">
                <a:solidFill>
                  <a:schemeClr val="dk1"/>
                </a:solidFill>
                <a:latin typeface="Arial"/>
                <a:ea typeface="Arial"/>
                <a:cs typeface="Arial"/>
                <a:sym typeface="Arial"/>
              </a:rPr>
              <a:t>[10] Espey, J. (2019). </a:t>
            </a:r>
            <a:r>
              <a:rPr lang="en-US" sz="1597"/>
              <a:t>Les coûts et les avantages de CRVS en tant qu'outil d'autonomisation des femmes</a:t>
            </a:r>
            <a:r>
              <a:rPr lang="en-US" sz="1597">
                <a:solidFill>
                  <a:schemeClr val="dk1"/>
                </a:solidFill>
                <a:latin typeface="Arial"/>
                <a:ea typeface="Arial"/>
                <a:cs typeface="Arial"/>
                <a:sym typeface="Arial"/>
              </a:rPr>
              <a:t> (Brief 1, Paper 4). </a:t>
            </a:r>
            <a:r>
              <a:rPr lang="en-US" sz="1597"/>
              <a:t>Série de fiches de connaissances sur le genre et les CRVS</a:t>
            </a:r>
            <a:r>
              <a:rPr lang="en-US" sz="1597">
                <a:solidFill>
                  <a:schemeClr val="dk1"/>
                </a:solidFill>
                <a:latin typeface="Arial"/>
                <a:ea typeface="Arial"/>
                <a:cs typeface="Arial"/>
                <a:sym typeface="Arial"/>
              </a:rPr>
              <a:t>. </a:t>
            </a:r>
            <a:r>
              <a:rPr lang="en-US" sz="1597"/>
              <a:t>Centre d'excellence pour l'enregistrement des faits d'état civil et les systèmes de statistiques de l'état civil, Centre de recherches pour le développement international</a:t>
            </a:r>
            <a:r>
              <a:rPr lang="en-US" sz="1597">
                <a:solidFill>
                  <a:schemeClr val="dk1"/>
                </a:solidFill>
                <a:latin typeface="Arial"/>
                <a:ea typeface="Arial"/>
                <a:cs typeface="Arial"/>
                <a:sym typeface="Arial"/>
              </a:rPr>
              <a:t>; Open Data Watch. </a:t>
            </a:r>
            <a:r>
              <a:rPr lang="en-US" sz="1597" u="sng">
                <a:solidFill>
                  <a:schemeClr val="dk1"/>
                </a:solidFill>
                <a:latin typeface="Arial"/>
                <a:ea typeface="Arial"/>
                <a:cs typeface="Arial"/>
                <a:sym typeface="Arial"/>
                <a:hlinkClick r:id="rId4">
                  <a:extLst>
                    <a:ext uri="{A12FA001-AC4F-418D-AE19-62706E023703}">
                      <ahyp:hlinkClr val="tx"/>
                    </a:ext>
                  </a:extLst>
                </a:hlinkClick>
              </a:rPr>
              <a:t>https://opendatawatch.com/wp-content/uploads/KnowlegeBriefs/CRVS-Brief-1-EN.pdf</a:t>
            </a:r>
            <a:r>
              <a:rPr lang="en-US" sz="1597">
                <a:solidFill>
                  <a:schemeClr val="dk1"/>
                </a:solidFill>
                <a:latin typeface="Arial"/>
                <a:ea typeface="Arial"/>
                <a:cs typeface="Arial"/>
                <a:sym typeface="Arial"/>
              </a:rPr>
              <a:t> </a:t>
            </a:r>
            <a:endParaRPr sz="2897"/>
          </a:p>
          <a:p>
            <a:pPr indent="-138471" lvl="0" marL="690563" rtl="0" algn="l">
              <a:lnSpc>
                <a:spcPct val="90000"/>
              </a:lnSpc>
              <a:spcBef>
                <a:spcPts val="0"/>
              </a:spcBef>
              <a:spcAft>
                <a:spcPts val="0"/>
              </a:spcAft>
              <a:buClr>
                <a:schemeClr val="dk1"/>
              </a:buClr>
              <a:buSzPct val="129031"/>
              <a:buNone/>
            </a:pPr>
            <a:r>
              <a:t/>
            </a:r>
            <a:endParaRPr sz="1100">
              <a:solidFill>
                <a:schemeClr val="dk1"/>
              </a:solidFill>
              <a:latin typeface="Arial"/>
              <a:ea typeface="Arial"/>
              <a:cs typeface="Arial"/>
              <a:sym typeface="Arial"/>
            </a:endParaRPr>
          </a:p>
          <a:p>
            <a:pPr indent="-138471" lvl="0" marL="690563" rtl="0" algn="l">
              <a:lnSpc>
                <a:spcPct val="90000"/>
              </a:lnSpc>
              <a:spcBef>
                <a:spcPts val="0"/>
              </a:spcBef>
              <a:spcAft>
                <a:spcPts val="0"/>
              </a:spcAft>
              <a:buClr>
                <a:schemeClr val="dk1"/>
              </a:buClr>
              <a:buSzPct val="129031"/>
              <a:buNone/>
            </a:pPr>
            <a:r>
              <a:t/>
            </a:r>
            <a:endParaRPr sz="1100">
              <a:solidFill>
                <a:schemeClr val="dk1"/>
              </a:solidFill>
              <a:latin typeface="Arial"/>
              <a:ea typeface="Arial"/>
              <a:cs typeface="Arial"/>
              <a:sym typeface="Arial"/>
            </a:endParaRPr>
          </a:p>
          <a:p>
            <a:pPr indent="-138471" lvl="0" marL="690563" rtl="0" algn="l">
              <a:lnSpc>
                <a:spcPct val="90000"/>
              </a:lnSpc>
              <a:spcBef>
                <a:spcPts val="0"/>
              </a:spcBef>
              <a:spcAft>
                <a:spcPts val="0"/>
              </a:spcAft>
              <a:buClr>
                <a:schemeClr val="dk1"/>
              </a:buClr>
              <a:buSzPct val="129031"/>
              <a:buNone/>
            </a:pPr>
            <a:r>
              <a:t/>
            </a:r>
            <a:endParaRPr sz="1100">
              <a:solidFill>
                <a:schemeClr val="dk1"/>
              </a:solidFill>
              <a:latin typeface="Arial"/>
              <a:ea typeface="Arial"/>
              <a:cs typeface="Arial"/>
              <a:sym typeface="Arial"/>
            </a:endParaRPr>
          </a:p>
          <a:p>
            <a:pPr indent="-138471" lvl="0" marL="457200" rtl="0" algn="l">
              <a:lnSpc>
                <a:spcPct val="90000"/>
              </a:lnSpc>
              <a:spcBef>
                <a:spcPts val="600"/>
              </a:spcBef>
              <a:spcAft>
                <a:spcPts val="0"/>
              </a:spcAft>
              <a:buClr>
                <a:schemeClr val="dk1"/>
              </a:buClr>
              <a:buSzPct val="129031"/>
              <a:buNone/>
            </a:pPr>
            <a:r>
              <a:t/>
            </a:r>
            <a:endParaRPr sz="1100">
              <a:solidFill>
                <a:schemeClr val="dk1"/>
              </a:solidFill>
              <a:latin typeface="Arial"/>
              <a:ea typeface="Arial"/>
              <a:cs typeface="Arial"/>
              <a:sym typeface="Arial"/>
            </a:endParaRPr>
          </a:p>
        </p:txBody>
      </p:sp>
      <p:grpSp>
        <p:nvGrpSpPr>
          <p:cNvPr id="397" name="Google Shape;397;p27"/>
          <p:cNvGrpSpPr/>
          <p:nvPr/>
        </p:nvGrpSpPr>
        <p:grpSpPr>
          <a:xfrm>
            <a:off x="11388224" y="2325422"/>
            <a:ext cx="465458" cy="872153"/>
            <a:chOff x="11388224" y="2325422"/>
            <a:chExt cx="465458" cy="872153"/>
          </a:xfrm>
        </p:grpSpPr>
        <p:sp>
          <p:nvSpPr>
            <p:cNvPr id="398" name="Google Shape;398;p27"/>
            <p:cNvSpPr/>
            <p:nvPr/>
          </p:nvSpPr>
          <p:spPr>
            <a:xfrm>
              <a:off x="11403764" y="2325422"/>
              <a:ext cx="139039" cy="139039"/>
            </a:xfrm>
            <a:custGeom>
              <a:rect b="b" l="l" r="r" t="t"/>
              <a:pathLst>
                <a:path extrusionOk="0" h="139039" w="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99" name="Google Shape;399;p27"/>
            <p:cNvSpPr/>
            <p:nvPr/>
          </p:nvSpPr>
          <p:spPr>
            <a:xfrm>
              <a:off x="11762544" y="2554717"/>
              <a:ext cx="91138" cy="91138"/>
            </a:xfrm>
            <a:custGeom>
              <a:rect b="b" l="l" r="r" t="t"/>
              <a:pathLst>
                <a:path extrusionOk="0" h="91138" w="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00" name="Google Shape;400;p27"/>
            <p:cNvSpPr/>
            <p:nvPr/>
          </p:nvSpPr>
          <p:spPr>
            <a:xfrm>
              <a:off x="11388224" y="3069861"/>
              <a:ext cx="127714" cy="127714"/>
            </a:xfrm>
            <a:custGeom>
              <a:rect b="b" l="l" r="r" t="t"/>
              <a:pathLst>
                <a:path extrusionOk="0" h="127714" w="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4" name="Shape 404"/>
        <p:cNvGrpSpPr/>
        <p:nvPr/>
      </p:nvGrpSpPr>
      <p:grpSpPr>
        <a:xfrm>
          <a:off x="0" y="0"/>
          <a:ext cx="0" cy="0"/>
          <a:chOff x="0" y="0"/>
          <a:chExt cx="0" cy="0"/>
        </a:xfrm>
      </p:grpSpPr>
      <p:sp>
        <p:nvSpPr>
          <p:cNvPr id="405" name="Google Shape;405;p28"/>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6" name="Google Shape;406;p28"/>
          <p:cNvSpPr txBox="1"/>
          <p:nvPr>
            <p:ph type="title"/>
          </p:nvPr>
        </p:nvSpPr>
        <p:spPr>
          <a:xfrm>
            <a:off x="803775" y="1106007"/>
            <a:ext cx="10550025" cy="118292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accent3"/>
              </a:buClr>
              <a:buSzPts val="3100"/>
              <a:buNone/>
            </a:pPr>
            <a:r>
              <a:rPr lang="en-US" sz="5600"/>
              <a:t>Remerciements</a:t>
            </a:r>
            <a:endParaRPr/>
          </a:p>
        </p:txBody>
      </p:sp>
      <p:cxnSp>
        <p:nvCxnSpPr>
          <p:cNvPr id="407" name="Google Shape;407;p28"/>
          <p:cNvCxnSpPr/>
          <p:nvPr/>
        </p:nvCxnSpPr>
        <p:spPr>
          <a:xfrm>
            <a:off x="8878" y="806470"/>
            <a:ext cx="7903723" cy="0"/>
          </a:xfrm>
          <a:prstGeom prst="straightConnector1">
            <a:avLst/>
          </a:prstGeom>
          <a:noFill/>
          <a:ln cap="sq" cmpd="sng" w="25400">
            <a:solidFill>
              <a:schemeClr val="accent1"/>
            </a:solidFill>
            <a:prstDash val="solid"/>
            <a:bevel/>
            <a:headEnd len="sm" w="sm" type="none"/>
            <a:tailEnd len="sm" w="sm" type="none"/>
          </a:ln>
        </p:spPr>
      </p:cxnSp>
      <p:sp>
        <p:nvSpPr>
          <p:cNvPr id="408" name="Google Shape;408;p28"/>
          <p:cNvSpPr txBox="1"/>
          <p:nvPr>
            <p:ph idx="1" type="body"/>
          </p:nvPr>
        </p:nvSpPr>
        <p:spPr>
          <a:xfrm>
            <a:off x="803775" y="2598947"/>
            <a:ext cx="10550025" cy="3677348"/>
          </a:xfrm>
          <a:prstGeom prst="rect">
            <a:avLst/>
          </a:prstGeom>
          <a:noFill/>
          <a:ln>
            <a:noFill/>
          </a:ln>
        </p:spPr>
        <p:txBody>
          <a:bodyPr anchorCtr="0" anchor="t" bIns="45700" lIns="91425" spcFirstLastPara="1" rIns="91425" wrap="square" tIns="45700">
            <a:normAutofit/>
          </a:bodyPr>
          <a:lstStyle/>
          <a:p>
            <a:pPr indent="0" lvl="0" marL="228600" rtl="0" algn="just">
              <a:lnSpc>
                <a:spcPct val="150000"/>
              </a:lnSpc>
              <a:spcBef>
                <a:spcPts val="0"/>
              </a:spcBef>
              <a:spcAft>
                <a:spcPts val="0"/>
              </a:spcAft>
              <a:buClr>
                <a:schemeClr val="dk1"/>
              </a:buClr>
              <a:buSzPts val="1100"/>
              <a:buFont typeface="Arial"/>
              <a:buNone/>
            </a:pPr>
            <a:r>
              <a:rPr lang="en-US" sz="1600"/>
              <a:t>L'élaboration de ce jeu de diapositives par Swiss TPH s'appuie sur des documents provenant principalement de deux ressources clés et les adapte : A business case for a sample registration system (SRS) in Ghana (Setel, Weiss, &amp; Kwarah, 2023) et Development of an economic case for civil registration and vital statistics : Final technical report (Revenga &amp; Cobos, 2021). Nous remercions vivement les auteurs et les institutions à l'origine de ces travaux pour leur contenu fondamental et leur inspiration.</a:t>
            </a:r>
            <a:endParaRPr sz="1600"/>
          </a:p>
          <a:p>
            <a:pPr indent="0" lvl="0" marL="228600" rtl="0" algn="just">
              <a:lnSpc>
                <a:spcPct val="150000"/>
              </a:lnSpc>
              <a:spcBef>
                <a:spcPts val="0"/>
              </a:spcBef>
              <a:spcAft>
                <a:spcPts val="0"/>
              </a:spcAft>
              <a:buClr>
                <a:schemeClr val="dk1"/>
              </a:buClr>
              <a:buSzPts val="1100"/>
              <a:buFont typeface="Arial"/>
              <a:buNone/>
            </a:pPr>
            <a:r>
              <a:t/>
            </a:r>
            <a:endParaRPr sz="1600"/>
          </a:p>
          <a:p>
            <a:pPr indent="0" lvl="0" marL="228600" rtl="0" algn="just">
              <a:lnSpc>
                <a:spcPct val="150000"/>
              </a:lnSpc>
              <a:spcBef>
                <a:spcPts val="0"/>
              </a:spcBef>
              <a:spcAft>
                <a:spcPts val="0"/>
              </a:spcAft>
              <a:buClr>
                <a:schemeClr val="dk1"/>
              </a:buClr>
              <a:buSzPts val="1100"/>
              <a:buFont typeface="Arial"/>
              <a:buNone/>
            </a:pPr>
            <a:r>
              <a:t/>
            </a:r>
            <a:endParaRPr sz="1600"/>
          </a:p>
          <a:p>
            <a:pPr indent="0" lvl="0" marL="228600" rtl="0" algn="just">
              <a:lnSpc>
                <a:spcPct val="150000"/>
              </a:lnSpc>
              <a:spcBef>
                <a:spcPts val="0"/>
              </a:spcBef>
              <a:spcAft>
                <a:spcPts val="0"/>
              </a:spcAft>
              <a:buSzPts val="2400"/>
              <a:buNone/>
            </a:pPr>
            <a:r>
              <a:t/>
            </a:r>
            <a:endParaRPr sz="1600"/>
          </a:p>
        </p:txBody>
      </p:sp>
      <p:grpSp>
        <p:nvGrpSpPr>
          <p:cNvPr id="409" name="Google Shape;409;p28"/>
          <p:cNvGrpSpPr/>
          <p:nvPr/>
        </p:nvGrpSpPr>
        <p:grpSpPr>
          <a:xfrm>
            <a:off x="11388224" y="2325422"/>
            <a:ext cx="465458" cy="872153"/>
            <a:chOff x="11388224" y="2325422"/>
            <a:chExt cx="465458" cy="872153"/>
          </a:xfrm>
        </p:grpSpPr>
        <p:sp>
          <p:nvSpPr>
            <p:cNvPr id="410" name="Google Shape;410;p28"/>
            <p:cNvSpPr/>
            <p:nvPr/>
          </p:nvSpPr>
          <p:spPr>
            <a:xfrm>
              <a:off x="11403764" y="2325422"/>
              <a:ext cx="139039" cy="139039"/>
            </a:xfrm>
            <a:custGeom>
              <a:rect b="b" l="l" r="r" t="t"/>
              <a:pathLst>
                <a:path extrusionOk="0" h="139039" w="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11" name="Google Shape;411;p28"/>
            <p:cNvSpPr/>
            <p:nvPr/>
          </p:nvSpPr>
          <p:spPr>
            <a:xfrm>
              <a:off x="11762544" y="2554717"/>
              <a:ext cx="91138" cy="91138"/>
            </a:xfrm>
            <a:custGeom>
              <a:rect b="b" l="l" r="r" t="t"/>
              <a:pathLst>
                <a:path extrusionOk="0" h="91138" w="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12" name="Google Shape;412;p28"/>
            <p:cNvSpPr/>
            <p:nvPr/>
          </p:nvSpPr>
          <p:spPr>
            <a:xfrm>
              <a:off x="11388224" y="3069861"/>
              <a:ext cx="127714" cy="127714"/>
            </a:xfrm>
            <a:custGeom>
              <a:rect b="b" l="l" r="r" t="t"/>
              <a:pathLst>
                <a:path extrusionOk="0" h="127714" w="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6" name="Shape 116"/>
        <p:cNvGrpSpPr/>
        <p:nvPr/>
      </p:nvGrpSpPr>
      <p:grpSpPr>
        <a:xfrm>
          <a:off x="0" y="0"/>
          <a:ext cx="0" cy="0"/>
          <a:chOff x="0" y="0"/>
          <a:chExt cx="0" cy="0"/>
        </a:xfrm>
      </p:grpSpPr>
      <p:sp>
        <p:nvSpPr>
          <p:cNvPr id="117" name="Google Shape;117;p3"/>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18" name="Google Shape;118;p3"/>
          <p:cNvSpPr/>
          <p:nvPr/>
        </p:nvSpPr>
        <p:spPr>
          <a:xfrm>
            <a:off x="1114425" y="0"/>
            <a:ext cx="9963150" cy="6858000"/>
          </a:xfrm>
          <a:custGeom>
            <a:rect b="b" l="l" r="r" t="t"/>
            <a:pathLst>
              <a:path extrusionOk="0" h="6858000" w="996315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cap="flat" cmpd="sng" w="9525">
            <a:solidFill>
              <a:srgbClr val="EFEFEF"/>
            </a:solidFill>
            <a:prstDash val="solid"/>
            <a:miter lim="800000"/>
            <a:headEnd len="sm" w="sm" type="none"/>
            <a:tailEnd len="sm" w="sm" type="none"/>
          </a:ln>
          <a:effectLst>
            <a:outerShdw blurRad="139700" sx="102000" rotWithShape="0" algn="ctr" sy="102000">
              <a:srgbClr val="D8D8D8">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9" name="Google Shape;119;p3"/>
          <p:cNvSpPr/>
          <p:nvPr/>
        </p:nvSpPr>
        <p:spPr>
          <a:xfrm>
            <a:off x="1121664" y="0"/>
            <a:ext cx="9948672" cy="6858000"/>
          </a:xfrm>
          <a:custGeom>
            <a:rect b="b" l="l" r="r" t="t"/>
            <a:pathLst>
              <a:path extrusionOk="0" h="6858000" w="996315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0" name="Google Shape;120;p3"/>
          <p:cNvSpPr txBox="1"/>
          <p:nvPr>
            <p:ph type="title"/>
          </p:nvPr>
        </p:nvSpPr>
        <p:spPr>
          <a:xfrm>
            <a:off x="1524003" y="1999615"/>
            <a:ext cx="9144000" cy="2764028"/>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7200"/>
              <a:buFont typeface="Play"/>
              <a:buNone/>
            </a:pPr>
            <a:r>
              <a:rPr lang="en-US" sz="7200"/>
              <a:t>Objectif et Champ d'Application</a:t>
            </a:r>
            <a:endParaRPr/>
          </a:p>
        </p:txBody>
      </p:sp>
      <p:sp>
        <p:nvSpPr>
          <p:cNvPr id="121" name="Google Shape;121;p3"/>
          <p:cNvSpPr txBox="1"/>
          <p:nvPr>
            <p:ph idx="1" type="body"/>
          </p:nvPr>
        </p:nvSpPr>
        <p:spPr>
          <a:xfrm>
            <a:off x="1966912" y="5645150"/>
            <a:ext cx="8258176" cy="63182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757575"/>
              </a:buClr>
              <a:buSzPts val="2800"/>
              <a:buNone/>
            </a:pPr>
            <a:r>
              <a:t/>
            </a:r>
            <a:endParaRPr sz="2800">
              <a:solidFill>
                <a:schemeClr val="dk1"/>
              </a:solidFill>
              <a:latin typeface="Arial"/>
              <a:ea typeface="Arial"/>
              <a:cs typeface="Arial"/>
              <a:sym typeface="Arial"/>
            </a:endParaRPr>
          </a:p>
        </p:txBody>
      </p:sp>
      <p:sp>
        <p:nvSpPr>
          <p:cNvPr id="122" name="Google Shape;122;p3"/>
          <p:cNvSpPr/>
          <p:nvPr/>
        </p:nvSpPr>
        <p:spPr>
          <a:xfrm>
            <a:off x="3718560" y="5524786"/>
            <a:ext cx="4754880" cy="2743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6" name="Shape 126"/>
        <p:cNvGrpSpPr/>
        <p:nvPr/>
      </p:nvGrpSpPr>
      <p:grpSpPr>
        <a:xfrm>
          <a:off x="0" y="0"/>
          <a:ext cx="0" cy="0"/>
          <a:chOff x="0" y="0"/>
          <a:chExt cx="0" cy="0"/>
        </a:xfrm>
      </p:grpSpPr>
      <p:sp>
        <p:nvSpPr>
          <p:cNvPr id="127" name="Google Shape;127;p4"/>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28" name="Google Shape;128;p4"/>
          <p:cNvSpPr/>
          <p:nvPr/>
        </p:nvSpPr>
        <p:spPr>
          <a:xfrm>
            <a:off x="558209" y="0"/>
            <a:ext cx="11167447" cy="2018806"/>
          </a:xfrm>
          <a:prstGeom prst="rect">
            <a:avLst/>
          </a:prstGeom>
          <a:solidFill>
            <a:schemeClr val="lt1"/>
          </a:solidFill>
          <a:ln cap="flat" cmpd="sng" w="9525">
            <a:solidFill>
              <a:srgbClr val="E1E1E1"/>
            </a:solidFill>
            <a:prstDash val="solid"/>
            <a:miter lim="800000"/>
            <a:headEnd len="sm" w="sm" type="none"/>
            <a:tailEnd len="sm" w="sm" type="none"/>
          </a:ln>
          <a:effectLst>
            <a:outerShdw blurRad="50800" rotWithShape="0" algn="tl" dir="2700000" dist="38100">
              <a:srgbClr val="D8D8D8">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9" name="Google Shape;129;p4"/>
          <p:cNvSpPr/>
          <p:nvPr/>
        </p:nvSpPr>
        <p:spPr>
          <a:xfrm>
            <a:off x="566928" y="0"/>
            <a:ext cx="11155680" cy="201168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0" name="Google Shape;130;p4"/>
          <p:cNvSpPr txBox="1"/>
          <p:nvPr>
            <p:ph type="title"/>
          </p:nvPr>
        </p:nvSpPr>
        <p:spPr>
          <a:xfrm>
            <a:off x="967768" y="597915"/>
            <a:ext cx="10168200" cy="1179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3"/>
              </a:buClr>
              <a:buSzPts val="3100"/>
              <a:buNone/>
            </a:pPr>
            <a:r>
              <a:rPr b="1" lang="en-US" sz="4000"/>
              <a:t>Énoncé du Problème</a:t>
            </a:r>
            <a:endParaRPr b="1"/>
          </a:p>
        </p:txBody>
      </p:sp>
      <p:sp>
        <p:nvSpPr>
          <p:cNvPr id="131" name="Google Shape;131;p4"/>
          <p:cNvSpPr/>
          <p:nvPr/>
        </p:nvSpPr>
        <p:spPr>
          <a:xfrm>
            <a:off x="498834" y="758952"/>
            <a:ext cx="128016" cy="70408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2" name="Google Shape;132;p4"/>
          <p:cNvSpPr txBox="1"/>
          <p:nvPr>
            <p:ph idx="1" type="body"/>
          </p:nvPr>
        </p:nvSpPr>
        <p:spPr>
          <a:xfrm>
            <a:off x="1115568" y="2481943"/>
            <a:ext cx="10168128" cy="3695020"/>
          </a:xfrm>
          <a:prstGeom prst="rect">
            <a:avLst/>
          </a:prstGeom>
          <a:noFill/>
          <a:ln>
            <a:noFill/>
          </a:ln>
        </p:spPr>
        <p:txBody>
          <a:bodyPr anchorCtr="0" anchor="t" bIns="45700" lIns="91425" spcFirstLastPara="1" rIns="91425" wrap="square" tIns="45700">
            <a:normAutofit lnSpcReduction="20000"/>
          </a:bodyPr>
          <a:lstStyle/>
          <a:p>
            <a:pPr indent="-381000" lvl="0" marL="457200" rtl="0" algn="l">
              <a:lnSpc>
                <a:spcPct val="110000"/>
              </a:lnSpc>
              <a:spcBef>
                <a:spcPts val="0"/>
              </a:spcBef>
              <a:spcAft>
                <a:spcPts val="0"/>
              </a:spcAft>
              <a:buSzPts val="2400"/>
              <a:buNone/>
            </a:pPr>
            <a:r>
              <a:rPr b="1" lang="en-US" sz="1600"/>
              <a:t>Objectif :</a:t>
            </a:r>
            <a:r>
              <a:rPr lang="en-US" sz="1600"/>
              <a:t> </a:t>
            </a:r>
            <a:r>
              <a:rPr lang="en-US" sz="1600"/>
              <a:t>Établir l'urgence et le contexte </a:t>
            </a:r>
            <a:br>
              <a:rPr lang="en-US" sz="1600"/>
            </a:br>
            <a:r>
              <a:rPr b="1" lang="en-US" sz="1600"/>
              <a:t>Inclure :</a:t>
            </a:r>
            <a:endParaRPr sz="1600"/>
          </a:p>
          <a:p>
            <a:pPr indent="-381000" lvl="0" marL="457200" rtl="0" algn="l">
              <a:lnSpc>
                <a:spcPct val="110000"/>
              </a:lnSpc>
              <a:spcBef>
                <a:spcPts val="0"/>
              </a:spcBef>
              <a:spcAft>
                <a:spcPts val="0"/>
              </a:spcAft>
              <a:buSzPts val="2400"/>
              <a:buFont typeface="Arial"/>
              <a:buChar char="•"/>
            </a:pPr>
            <a:r>
              <a:rPr lang="en-US" sz="1600"/>
              <a:t>Lacunes dans les données (actualité, exhaustivité, couverture des causes de décès, détail infranational) Pourquoi les méthodes existantes (recensement, enquêtes auprès des ménages, modèles) sont-elles insuffisantes ?</a:t>
            </a:r>
            <a:endParaRPr/>
          </a:p>
          <a:p>
            <a:pPr indent="-381000" lvl="0" marL="457200" rtl="0" algn="l">
              <a:lnSpc>
                <a:spcPct val="110000"/>
              </a:lnSpc>
              <a:spcBef>
                <a:spcPts val="0"/>
              </a:spcBef>
              <a:spcAft>
                <a:spcPts val="0"/>
              </a:spcAft>
              <a:buSzPts val="2400"/>
              <a:buFont typeface="Arial"/>
              <a:buChar char="•"/>
            </a:pPr>
            <a:r>
              <a:rPr lang="en-US" sz="1600"/>
              <a:t>Conséquences pour l'élaboration des politiques, la lutte contre les épidémies et le suivi des Objectifs de </a:t>
            </a:r>
            <a:r>
              <a:rPr lang="en-US" sz="1600"/>
              <a:t>Développement</a:t>
            </a:r>
            <a:r>
              <a:rPr lang="en-US" sz="1600"/>
              <a:t> Durables (ODD).</a:t>
            </a:r>
            <a:endParaRPr/>
          </a:p>
          <a:p>
            <a:pPr indent="-381000" lvl="0" marL="457200" rtl="0" algn="l">
              <a:lnSpc>
                <a:spcPct val="110000"/>
              </a:lnSpc>
              <a:spcBef>
                <a:spcPts val="0"/>
              </a:spcBef>
              <a:spcAft>
                <a:spcPts val="0"/>
              </a:spcAft>
              <a:buSzPts val="2400"/>
              <a:buFont typeface="Arial"/>
              <a:buChar char="•"/>
            </a:pPr>
            <a:r>
              <a:rPr lang="en-US" sz="1600"/>
              <a:t>Si possible, ajoutez un élément visuel (tableau, carte ou graphique montrant les lacunes).</a:t>
            </a:r>
            <a:endParaRPr/>
          </a:p>
          <a:p>
            <a:pPr indent="-228600" lvl="0" marL="457200" rtl="0" algn="l">
              <a:lnSpc>
                <a:spcPct val="110000"/>
              </a:lnSpc>
              <a:spcBef>
                <a:spcPts val="0"/>
              </a:spcBef>
              <a:spcAft>
                <a:spcPts val="0"/>
              </a:spcAft>
              <a:buSzPts val="2400"/>
              <a:buFont typeface="Arial"/>
              <a:buNone/>
            </a:pPr>
            <a:r>
              <a:t/>
            </a:r>
            <a:endParaRPr sz="1600"/>
          </a:p>
          <a:p>
            <a:pPr indent="-228600" lvl="0" marL="457200" rtl="0" algn="l">
              <a:lnSpc>
                <a:spcPct val="110000"/>
              </a:lnSpc>
              <a:spcBef>
                <a:spcPts val="0"/>
              </a:spcBef>
              <a:spcAft>
                <a:spcPts val="0"/>
              </a:spcAft>
              <a:buSzPts val="2400"/>
              <a:buFont typeface="Arial"/>
              <a:buNone/>
            </a:pPr>
            <a:r>
              <a:t/>
            </a:r>
            <a:endParaRPr sz="1600"/>
          </a:p>
          <a:p>
            <a:pPr indent="0" lvl="0" marL="76200" rtl="0" algn="l">
              <a:lnSpc>
                <a:spcPct val="110000"/>
              </a:lnSpc>
              <a:spcBef>
                <a:spcPts val="0"/>
              </a:spcBef>
              <a:spcAft>
                <a:spcPts val="0"/>
              </a:spcAft>
              <a:buSzPts val="2400"/>
              <a:buNone/>
            </a:pPr>
            <a:r>
              <a:rPr b="1" lang="en-US" sz="1200"/>
              <a:t>Ressources/Exemples :</a:t>
            </a:r>
            <a:r>
              <a:rPr b="1" lang="en-US" sz="1200"/>
              <a:t> </a:t>
            </a:r>
            <a:endParaRPr/>
          </a:p>
          <a:p>
            <a:pPr indent="0" lvl="0" marL="76200" rtl="0" algn="l">
              <a:lnSpc>
                <a:spcPct val="110000"/>
              </a:lnSpc>
              <a:spcBef>
                <a:spcPts val="0"/>
              </a:spcBef>
              <a:spcAft>
                <a:spcPts val="0"/>
              </a:spcAft>
              <a:buSzPts val="2400"/>
              <a:buNone/>
            </a:pPr>
            <a:r>
              <a:rPr lang="en-US" sz="1200"/>
              <a:t>[1] Raja MHR, Hoodbhoy Z, Sheikh S, Nisar MI, Soofi SB, Siddiqi S, Mirza Z, Bashir F, Mehmood MT, Samad Z. </a:t>
            </a:r>
            <a:r>
              <a:rPr lang="en-US" sz="1200"/>
              <a:t>Une approche de changement de système pour combler les lacunes de la surveillance de la mortalité au Pakistan</a:t>
            </a:r>
            <a:r>
              <a:rPr lang="en-US" sz="1200"/>
              <a:t>. J Glob Health. 2025 Aug 4;15:03027. doi: 10.7189/jogh.15.03027. PMID: 40755021; PMCID: PMC12319398.</a:t>
            </a:r>
            <a:endParaRPr/>
          </a:p>
          <a:p>
            <a:pPr indent="0" lvl="0" marL="76200" rtl="0" algn="l">
              <a:lnSpc>
                <a:spcPct val="110000"/>
              </a:lnSpc>
              <a:spcBef>
                <a:spcPts val="0"/>
              </a:spcBef>
              <a:spcAft>
                <a:spcPts val="0"/>
              </a:spcAft>
              <a:buSzPts val="2400"/>
              <a:buNone/>
            </a:pPr>
            <a:r>
              <a:t/>
            </a:r>
            <a:endParaRPr sz="16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6" name="Shape 136"/>
        <p:cNvGrpSpPr/>
        <p:nvPr/>
      </p:nvGrpSpPr>
      <p:grpSpPr>
        <a:xfrm>
          <a:off x="0" y="0"/>
          <a:ext cx="0" cy="0"/>
          <a:chOff x="0" y="0"/>
          <a:chExt cx="0" cy="0"/>
        </a:xfrm>
      </p:grpSpPr>
      <p:sp>
        <p:nvSpPr>
          <p:cNvPr id="137" name="Google Shape;137;p5"/>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8" name="Google Shape;138;p5"/>
          <p:cNvSpPr/>
          <p:nvPr/>
        </p:nvSpPr>
        <p:spPr>
          <a:xfrm>
            <a:off x="558209" y="0"/>
            <a:ext cx="11167447" cy="2018806"/>
          </a:xfrm>
          <a:prstGeom prst="rect">
            <a:avLst/>
          </a:prstGeom>
          <a:solidFill>
            <a:schemeClr val="lt1"/>
          </a:solidFill>
          <a:ln cap="flat" cmpd="sng" w="9525">
            <a:solidFill>
              <a:srgbClr val="E1E1E1"/>
            </a:solidFill>
            <a:prstDash val="solid"/>
            <a:miter lim="800000"/>
            <a:headEnd len="sm" w="sm" type="none"/>
            <a:tailEnd len="sm" w="sm" type="none"/>
          </a:ln>
          <a:effectLst>
            <a:outerShdw blurRad="50800" rotWithShape="0" algn="tl" dir="2700000" dist="38100">
              <a:srgbClr val="D8D8D8">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 name="Google Shape;139;p5"/>
          <p:cNvSpPr/>
          <p:nvPr/>
        </p:nvSpPr>
        <p:spPr>
          <a:xfrm>
            <a:off x="566928" y="0"/>
            <a:ext cx="11155680" cy="201168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 name="Google Shape;140;p5"/>
          <p:cNvSpPr txBox="1"/>
          <p:nvPr>
            <p:ph type="title"/>
          </p:nvPr>
        </p:nvSpPr>
        <p:spPr>
          <a:xfrm>
            <a:off x="1115568" y="548640"/>
            <a:ext cx="10168128" cy="117957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3"/>
              </a:buClr>
              <a:buSzPts val="3100"/>
              <a:buNone/>
            </a:pPr>
            <a:r>
              <a:rPr lang="en-US" sz="4000"/>
              <a:t>Objectif et vision</a:t>
            </a:r>
            <a:endParaRPr/>
          </a:p>
        </p:txBody>
      </p:sp>
      <p:sp>
        <p:nvSpPr>
          <p:cNvPr id="141" name="Google Shape;141;p5"/>
          <p:cNvSpPr/>
          <p:nvPr/>
        </p:nvSpPr>
        <p:spPr>
          <a:xfrm>
            <a:off x="498834" y="758952"/>
            <a:ext cx="128016" cy="70408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42" name="Google Shape;142;p5"/>
          <p:cNvSpPr txBox="1"/>
          <p:nvPr>
            <p:ph idx="1" type="body"/>
          </p:nvPr>
        </p:nvSpPr>
        <p:spPr>
          <a:xfrm>
            <a:off x="1115568" y="2481943"/>
            <a:ext cx="10168128" cy="3695020"/>
          </a:xfrm>
          <a:prstGeom prst="rect">
            <a:avLst/>
          </a:prstGeom>
          <a:noFill/>
          <a:ln>
            <a:noFill/>
          </a:ln>
        </p:spPr>
        <p:txBody>
          <a:bodyPr anchorCtr="0" anchor="t" bIns="45700" lIns="91425" spcFirstLastPara="1" rIns="91425" wrap="square" tIns="45700">
            <a:normAutofit lnSpcReduction="10000"/>
          </a:bodyPr>
          <a:lstStyle/>
          <a:p>
            <a:pPr indent="-381000" lvl="0" marL="457200" rtl="0" algn="l">
              <a:lnSpc>
                <a:spcPct val="110000"/>
              </a:lnSpc>
              <a:spcBef>
                <a:spcPts val="0"/>
              </a:spcBef>
              <a:spcAft>
                <a:spcPts val="0"/>
              </a:spcAft>
              <a:buSzPts val="2400"/>
              <a:buNone/>
            </a:pPr>
            <a:r>
              <a:rPr b="1" lang="en-US" sz="1600"/>
              <a:t>Objectif :</a:t>
            </a:r>
            <a:r>
              <a:rPr lang="en-US" sz="1600"/>
              <a:t> </a:t>
            </a:r>
            <a:r>
              <a:rPr lang="en-US" sz="1600"/>
              <a:t>Lier la SRS à des objectifs nationaux plus larges</a:t>
            </a:r>
            <a:br>
              <a:rPr lang="en-US" sz="1600"/>
            </a:br>
            <a:r>
              <a:rPr b="1" lang="en-US" sz="1600"/>
              <a:t>Inclure:</a:t>
            </a:r>
            <a:endParaRPr sz="1600"/>
          </a:p>
          <a:p>
            <a:pPr indent="-381000" lvl="0" marL="457200" rtl="0" algn="l">
              <a:lnSpc>
                <a:spcPct val="110000"/>
              </a:lnSpc>
              <a:spcBef>
                <a:spcPts val="0"/>
              </a:spcBef>
              <a:spcAft>
                <a:spcPts val="0"/>
              </a:spcAft>
              <a:buSzPts val="2400"/>
              <a:buFont typeface="Arial"/>
              <a:buChar char="•"/>
            </a:pPr>
            <a:r>
              <a:rPr lang="en-US" sz="1600"/>
              <a:t>Énoncé de l'objectif : par exemple, "Permettre au gouvernement de produire en permanence des données fiables sur la mortalité et les causes de décès".</a:t>
            </a:r>
            <a:endParaRPr/>
          </a:p>
          <a:p>
            <a:pPr indent="-381000" lvl="0" marL="457200" rtl="0" algn="l">
              <a:lnSpc>
                <a:spcPct val="110000"/>
              </a:lnSpc>
              <a:spcBef>
                <a:spcPts val="0"/>
              </a:spcBef>
              <a:spcAft>
                <a:spcPts val="0"/>
              </a:spcAft>
              <a:buSzPts val="2400"/>
              <a:buFont typeface="Arial"/>
              <a:buChar char="•"/>
            </a:pPr>
            <a:r>
              <a:rPr lang="en-US" sz="1600"/>
              <a:t>Vision : prise de décision fondée sur des données, sécurité sanitaire, amélioration du CRVS.</a:t>
            </a:r>
            <a:endParaRPr/>
          </a:p>
          <a:p>
            <a:pPr indent="-381000" lvl="0" marL="457200" rtl="0" algn="l">
              <a:lnSpc>
                <a:spcPct val="110000"/>
              </a:lnSpc>
              <a:spcBef>
                <a:spcPts val="0"/>
              </a:spcBef>
              <a:spcAft>
                <a:spcPts val="0"/>
              </a:spcAft>
              <a:buSzPts val="2400"/>
              <a:buFont typeface="Arial"/>
              <a:buChar char="•"/>
            </a:pPr>
            <a:r>
              <a:rPr lang="en-US" sz="1600"/>
              <a:t>Alignement sur les plans de développement nationaux, les stratégies de santé et les engagements mondiaux (SDGs, UHC, cadres de sécurité sanitaire).</a:t>
            </a:r>
            <a:endParaRPr/>
          </a:p>
          <a:p>
            <a:pPr indent="-381000" lvl="0" marL="457200" rtl="0" algn="l">
              <a:lnSpc>
                <a:spcPct val="110000"/>
              </a:lnSpc>
              <a:spcBef>
                <a:spcPts val="0"/>
              </a:spcBef>
              <a:spcAft>
                <a:spcPts val="0"/>
              </a:spcAft>
              <a:buSzPts val="2400"/>
              <a:buFont typeface="Arial"/>
              <a:buChar char="•"/>
            </a:pPr>
            <a:r>
              <a:rPr lang="en-US" sz="1600"/>
              <a:t>Énumérer clairement les éléments du champ d'application : naissances, décès, causes de décès, etc.</a:t>
            </a:r>
            <a:endParaRPr/>
          </a:p>
          <a:p>
            <a:pPr indent="-381000" lvl="0" marL="457200" rtl="0" algn="l">
              <a:lnSpc>
                <a:spcPct val="110000"/>
              </a:lnSpc>
              <a:spcBef>
                <a:spcPts val="0"/>
              </a:spcBef>
              <a:spcAft>
                <a:spcPts val="0"/>
              </a:spcAft>
              <a:buSzPts val="2400"/>
              <a:buFont typeface="Arial"/>
              <a:buChar char="•"/>
            </a:pPr>
            <a:r>
              <a:rPr lang="en-US" sz="1600"/>
              <a:t>Indiquer la couverture géographique prévue et le niveau de représentativité.</a:t>
            </a:r>
            <a:endParaRPr/>
          </a:p>
          <a:p>
            <a:pPr indent="-228600" lvl="0" marL="457200" rtl="0" algn="l">
              <a:lnSpc>
                <a:spcPct val="110000"/>
              </a:lnSpc>
              <a:spcBef>
                <a:spcPts val="0"/>
              </a:spcBef>
              <a:spcAft>
                <a:spcPts val="0"/>
              </a:spcAft>
              <a:buSzPts val="2400"/>
              <a:buFont typeface="Arial"/>
              <a:buNone/>
            </a:pPr>
            <a:r>
              <a:t/>
            </a:r>
            <a:endParaRPr sz="1600"/>
          </a:p>
          <a:p>
            <a:pPr indent="0" lvl="0" marL="76200" rtl="0" algn="l">
              <a:lnSpc>
                <a:spcPct val="110000"/>
              </a:lnSpc>
              <a:spcBef>
                <a:spcPts val="0"/>
              </a:spcBef>
              <a:spcAft>
                <a:spcPts val="0"/>
              </a:spcAft>
              <a:buSzPts val="2400"/>
              <a:buNone/>
            </a:pPr>
            <a:r>
              <a:rPr lang="en-US" sz="1200"/>
              <a:t>*</a:t>
            </a:r>
            <a:r>
              <a:rPr lang="en-US" sz="1200"/>
              <a:t>Se référer à la vision de la mise en œuvre du SRS développée dans le rapport d'évaluation de la situation.</a:t>
            </a:r>
            <a:endParaRPr/>
          </a:p>
          <a:p>
            <a:pPr indent="0" lvl="0" marL="76200" rtl="0" algn="l">
              <a:lnSpc>
                <a:spcPct val="110000"/>
              </a:lnSpc>
              <a:spcBef>
                <a:spcPts val="0"/>
              </a:spcBef>
              <a:spcAft>
                <a:spcPts val="0"/>
              </a:spcAft>
              <a:buSzPts val="2400"/>
              <a:buNone/>
            </a:pPr>
            <a:r>
              <a:t/>
            </a:r>
            <a:endParaRPr sz="16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6" name="Shape 146"/>
        <p:cNvGrpSpPr/>
        <p:nvPr/>
      </p:nvGrpSpPr>
      <p:grpSpPr>
        <a:xfrm>
          <a:off x="0" y="0"/>
          <a:ext cx="0" cy="0"/>
          <a:chOff x="0" y="0"/>
          <a:chExt cx="0" cy="0"/>
        </a:xfrm>
      </p:grpSpPr>
      <p:sp>
        <p:nvSpPr>
          <p:cNvPr id="147" name="Google Shape;147;p6"/>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48" name="Google Shape;148;p6"/>
          <p:cNvSpPr/>
          <p:nvPr/>
        </p:nvSpPr>
        <p:spPr>
          <a:xfrm>
            <a:off x="558209" y="0"/>
            <a:ext cx="11167447" cy="2018806"/>
          </a:xfrm>
          <a:prstGeom prst="rect">
            <a:avLst/>
          </a:prstGeom>
          <a:solidFill>
            <a:schemeClr val="lt1"/>
          </a:solidFill>
          <a:ln cap="flat" cmpd="sng" w="9525">
            <a:solidFill>
              <a:srgbClr val="E1E1E1"/>
            </a:solidFill>
            <a:prstDash val="solid"/>
            <a:miter lim="800000"/>
            <a:headEnd len="sm" w="sm" type="none"/>
            <a:tailEnd len="sm" w="sm" type="none"/>
          </a:ln>
          <a:effectLst>
            <a:outerShdw blurRad="50800" rotWithShape="0" algn="tl" dir="2700000" dist="38100">
              <a:srgbClr val="D8D8D8">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9" name="Google Shape;149;p6"/>
          <p:cNvSpPr/>
          <p:nvPr/>
        </p:nvSpPr>
        <p:spPr>
          <a:xfrm>
            <a:off x="566928" y="0"/>
            <a:ext cx="11155680" cy="201168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0" name="Google Shape;150;p6"/>
          <p:cNvSpPr txBox="1"/>
          <p:nvPr>
            <p:ph type="title"/>
          </p:nvPr>
        </p:nvSpPr>
        <p:spPr>
          <a:xfrm>
            <a:off x="1115568" y="548640"/>
            <a:ext cx="10168128" cy="117957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3"/>
              </a:buClr>
              <a:buSzPts val="3100"/>
              <a:buNone/>
            </a:pPr>
            <a:r>
              <a:rPr lang="en-US" sz="4000"/>
              <a:t>Qu'est-ce qu'un SRS ?</a:t>
            </a:r>
            <a:endParaRPr/>
          </a:p>
        </p:txBody>
      </p:sp>
      <p:sp>
        <p:nvSpPr>
          <p:cNvPr id="151" name="Google Shape;151;p6"/>
          <p:cNvSpPr/>
          <p:nvPr/>
        </p:nvSpPr>
        <p:spPr>
          <a:xfrm>
            <a:off x="498834" y="758952"/>
            <a:ext cx="128016" cy="70408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52" name="Google Shape;152;p6"/>
          <p:cNvSpPr txBox="1"/>
          <p:nvPr>
            <p:ph idx="1" type="body"/>
          </p:nvPr>
        </p:nvSpPr>
        <p:spPr>
          <a:xfrm>
            <a:off x="879894" y="2487168"/>
            <a:ext cx="10793946" cy="3950250"/>
          </a:xfrm>
          <a:prstGeom prst="rect">
            <a:avLst/>
          </a:prstGeom>
          <a:noFill/>
          <a:ln>
            <a:noFill/>
          </a:ln>
        </p:spPr>
        <p:txBody>
          <a:bodyPr anchorCtr="0" anchor="t" bIns="45700" lIns="91425" spcFirstLastPara="1" rIns="91425" wrap="square" tIns="45700">
            <a:noAutofit/>
          </a:bodyPr>
          <a:lstStyle/>
          <a:p>
            <a:pPr indent="-381000" lvl="0" marL="457200" rtl="0" algn="l">
              <a:lnSpc>
                <a:spcPct val="110000"/>
              </a:lnSpc>
              <a:spcBef>
                <a:spcPts val="0"/>
              </a:spcBef>
              <a:spcAft>
                <a:spcPts val="0"/>
              </a:spcAft>
              <a:buSzPts val="2400"/>
              <a:buNone/>
            </a:pPr>
            <a:r>
              <a:rPr b="1" lang="en-US" sz="1600"/>
              <a:t>Objectif</a:t>
            </a:r>
            <a:r>
              <a:rPr b="1" lang="en-US" sz="1600"/>
              <a:t>:</a:t>
            </a:r>
            <a:r>
              <a:rPr lang="en-US" sz="1600"/>
              <a:t> </a:t>
            </a:r>
            <a:r>
              <a:rPr lang="en-US" sz="1600"/>
              <a:t>Expliquer le concept simplement</a:t>
            </a:r>
            <a:endParaRPr/>
          </a:p>
          <a:p>
            <a:pPr indent="-381000" lvl="0" marL="457200" rtl="0" algn="l">
              <a:lnSpc>
                <a:spcPct val="110000"/>
              </a:lnSpc>
              <a:spcBef>
                <a:spcPts val="0"/>
              </a:spcBef>
              <a:spcAft>
                <a:spcPts val="0"/>
              </a:spcAft>
              <a:buSzPts val="2400"/>
              <a:buNone/>
            </a:pPr>
            <a:br>
              <a:rPr lang="en-US" sz="1600"/>
            </a:br>
            <a:r>
              <a:rPr b="1" lang="en-US" sz="1600"/>
              <a:t>Inclure:</a:t>
            </a:r>
            <a:endParaRPr sz="1600"/>
          </a:p>
          <a:p>
            <a:pPr indent="-381000" lvl="0" marL="457200" rtl="0" algn="l">
              <a:lnSpc>
                <a:spcPct val="110000"/>
              </a:lnSpc>
              <a:spcBef>
                <a:spcPts val="0"/>
              </a:spcBef>
              <a:spcAft>
                <a:spcPts val="0"/>
              </a:spcAft>
              <a:buSzPts val="2400"/>
              <a:buFont typeface="Arial"/>
              <a:buChar char="•"/>
            </a:pPr>
            <a:r>
              <a:rPr lang="en-US" sz="1600"/>
              <a:t>Définition des fonctions essentielles du SRS : notification et enregistrement, attribution de la cause du décès, intégration avec le CRVS.</a:t>
            </a:r>
            <a:endParaRPr/>
          </a:p>
          <a:p>
            <a:pPr indent="-381000" lvl="0" marL="457200" rtl="0" algn="l">
              <a:lnSpc>
                <a:spcPct val="110000"/>
              </a:lnSpc>
              <a:spcBef>
                <a:spcPts val="0"/>
              </a:spcBef>
              <a:spcAft>
                <a:spcPts val="0"/>
              </a:spcAft>
              <a:buSzPts val="2400"/>
              <a:buFont typeface="Arial"/>
              <a:buChar char="•"/>
            </a:pPr>
            <a:r>
              <a:rPr lang="en-US" sz="1600"/>
              <a:t>Diagramme simple montrant le flux de données de la communauté au niveau national.</a:t>
            </a:r>
            <a:endParaRPr/>
          </a:p>
          <a:p>
            <a:pPr indent="-381000" lvl="0" marL="457200" rtl="0" algn="l">
              <a:lnSpc>
                <a:spcPct val="110000"/>
              </a:lnSpc>
              <a:spcBef>
                <a:spcPts val="0"/>
              </a:spcBef>
              <a:spcAft>
                <a:spcPts val="0"/>
              </a:spcAft>
              <a:buSzPts val="2400"/>
              <a:buFont typeface="Arial"/>
              <a:buChar char="•"/>
            </a:pPr>
            <a:r>
              <a:rPr lang="en-US" sz="1600"/>
              <a:t>Complémentarité avec les systèmes existants.</a:t>
            </a:r>
            <a:endParaRPr/>
          </a:p>
          <a:p>
            <a:pPr indent="-228600" lvl="0" marL="457200" rtl="0" algn="l">
              <a:lnSpc>
                <a:spcPct val="110000"/>
              </a:lnSpc>
              <a:spcBef>
                <a:spcPts val="0"/>
              </a:spcBef>
              <a:spcAft>
                <a:spcPts val="0"/>
              </a:spcAft>
              <a:buClr>
                <a:schemeClr val="dk1"/>
              </a:buClr>
              <a:buSzPts val="2400"/>
              <a:buNone/>
            </a:pPr>
            <a:r>
              <a:t/>
            </a:r>
            <a:endParaRPr sz="2000"/>
          </a:p>
          <a:p>
            <a:pPr indent="0" lvl="0" marL="76200" rtl="0" algn="l">
              <a:lnSpc>
                <a:spcPct val="110000"/>
              </a:lnSpc>
              <a:spcBef>
                <a:spcPts val="0"/>
              </a:spcBef>
              <a:spcAft>
                <a:spcPts val="0"/>
              </a:spcAft>
              <a:buSzPts val="2400"/>
              <a:buNone/>
            </a:pPr>
            <a:r>
              <a:rPr b="1" lang="en-US" sz="1200"/>
              <a:t>Resources/Exemples: </a:t>
            </a:r>
            <a:endParaRPr/>
          </a:p>
          <a:p>
            <a:pPr indent="0" lvl="0" marL="76200" rtl="0" algn="l">
              <a:lnSpc>
                <a:spcPct val="110000"/>
              </a:lnSpc>
              <a:spcBef>
                <a:spcPts val="0"/>
              </a:spcBef>
              <a:spcAft>
                <a:spcPts val="0"/>
              </a:spcAft>
              <a:buSzPts val="2400"/>
              <a:buNone/>
            </a:pPr>
            <a:r>
              <a:rPr lang="en-US" sz="1200"/>
              <a:t>[2] Amouzou, A., Aveika, A., Van Dyk, F., Kante, M., Koffi, A., Rahman, H., Williams, E., Wilson, E., &amp; Zack, K. (2025). </a:t>
            </a:r>
            <a:r>
              <a:rPr lang="en-US" sz="1200"/>
              <a:t>Planification, mise en œuvre et pérennisation d'un système de surveillance de la mortalité par sondage : 12 étapes</a:t>
            </a:r>
            <a:r>
              <a:rPr lang="en-US" sz="1200"/>
              <a:t> [</a:t>
            </a:r>
            <a:r>
              <a:rPr lang="en-US" sz="1200"/>
              <a:t>Document technique en préparation, non disponible au public</a:t>
            </a:r>
            <a:r>
              <a:rPr lang="en-US" sz="1200"/>
              <a:t>]. </a:t>
            </a:r>
            <a:r>
              <a:rPr lang="en-US" sz="1200"/>
              <a:t>Fondation Bill &amp; Melinda Gates / COMSA Mozambique.</a:t>
            </a:r>
            <a:endParaRPr/>
          </a:p>
          <a:p>
            <a:pPr indent="0" lvl="0" marL="76200" rtl="0" algn="l">
              <a:lnSpc>
                <a:spcPct val="110000"/>
              </a:lnSpc>
              <a:spcBef>
                <a:spcPts val="0"/>
              </a:spcBef>
              <a:spcAft>
                <a:spcPts val="0"/>
              </a:spcAft>
              <a:buSzPts val="2400"/>
              <a:buNone/>
            </a:pPr>
            <a:r>
              <a:t/>
            </a:r>
            <a:endParaRPr sz="11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6" name="Shape 156"/>
        <p:cNvGrpSpPr/>
        <p:nvPr/>
      </p:nvGrpSpPr>
      <p:grpSpPr>
        <a:xfrm>
          <a:off x="0" y="0"/>
          <a:ext cx="0" cy="0"/>
          <a:chOff x="0" y="0"/>
          <a:chExt cx="0" cy="0"/>
        </a:xfrm>
      </p:grpSpPr>
      <p:sp>
        <p:nvSpPr>
          <p:cNvPr id="157" name="Google Shape;157;p7"/>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8" name="Google Shape;158;p7"/>
          <p:cNvSpPr/>
          <p:nvPr/>
        </p:nvSpPr>
        <p:spPr>
          <a:xfrm>
            <a:off x="0" y="0"/>
            <a:ext cx="12192000" cy="6858000"/>
          </a:xfrm>
          <a:prstGeom prst="rect">
            <a:avLst/>
          </a:prstGeom>
          <a:gradFill>
            <a:gsLst>
              <a:gs pos="0">
                <a:schemeClr val="accent1"/>
              </a:gs>
              <a:gs pos="100000">
                <a:schemeClr val="accent2"/>
              </a:gs>
            </a:gsLst>
            <a:lin ang="189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descr="A person carrying a baby in a sling&#10;&#10;AI-generated content may be incorrect." id="159" name="Google Shape;159;p7"/>
          <p:cNvPicPr preferRelativeResize="0"/>
          <p:nvPr/>
        </p:nvPicPr>
        <p:blipFill rotWithShape="1">
          <a:blip r:embed="rId3">
            <a:alphaModFix amt="35000"/>
          </a:blip>
          <a:srcRect b="410" l="0" r="0" t="15002"/>
          <a:stretch/>
        </p:blipFill>
        <p:spPr>
          <a:xfrm>
            <a:off x="20" y="10"/>
            <a:ext cx="12191981" cy="6857989"/>
          </a:xfrm>
          <a:prstGeom prst="rect">
            <a:avLst/>
          </a:prstGeom>
          <a:noFill/>
          <a:ln>
            <a:noFill/>
          </a:ln>
        </p:spPr>
      </p:pic>
      <p:sp>
        <p:nvSpPr>
          <p:cNvPr id="160" name="Google Shape;160;p7"/>
          <p:cNvSpPr txBox="1"/>
          <p:nvPr>
            <p:ph type="title"/>
          </p:nvPr>
        </p:nvSpPr>
        <p:spPr>
          <a:xfrm>
            <a:off x="838200" y="698643"/>
            <a:ext cx="5243394" cy="518974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3100"/>
              <a:buNone/>
            </a:pPr>
            <a:r>
              <a:rPr lang="en-US" sz="8000">
                <a:solidFill>
                  <a:srgbClr val="FFFFFF"/>
                </a:solidFill>
              </a:rPr>
              <a:t>Le SRS est réalisable ... et mène à l'action</a:t>
            </a:r>
            <a:endParaRPr/>
          </a:p>
        </p:txBody>
      </p:sp>
      <p:cxnSp>
        <p:nvCxnSpPr>
          <p:cNvPr id="161" name="Google Shape;161;p7"/>
          <p:cNvCxnSpPr/>
          <p:nvPr/>
        </p:nvCxnSpPr>
        <p:spPr>
          <a:xfrm>
            <a:off x="623622" y="373056"/>
            <a:ext cx="0" cy="6476066"/>
          </a:xfrm>
          <a:prstGeom prst="straightConnector1">
            <a:avLst/>
          </a:prstGeom>
          <a:noFill/>
          <a:ln cap="sq" cmpd="sng" w="25400">
            <a:solidFill>
              <a:srgbClr val="FFFFFF"/>
            </a:solidFill>
            <a:prstDash val="solid"/>
            <a:bevel/>
            <a:headEnd len="sm" w="sm" type="none"/>
            <a:tailEnd len="sm" w="sm" type="none"/>
          </a:ln>
        </p:spPr>
      </p:cxnSp>
      <p:sp>
        <p:nvSpPr>
          <p:cNvPr id="162" name="Google Shape;162;p7"/>
          <p:cNvSpPr/>
          <p:nvPr/>
        </p:nvSpPr>
        <p:spPr>
          <a:xfrm>
            <a:off x="6125948" y="740316"/>
            <a:ext cx="139039" cy="139039"/>
          </a:xfrm>
          <a:custGeom>
            <a:rect b="b" l="l" r="r" t="t"/>
            <a:pathLst>
              <a:path extrusionOk="0" h="139039" w="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3" name="Google Shape;163;p7"/>
          <p:cNvSpPr/>
          <p:nvPr/>
        </p:nvSpPr>
        <p:spPr>
          <a:xfrm>
            <a:off x="6484728" y="969611"/>
            <a:ext cx="91138" cy="91138"/>
          </a:xfrm>
          <a:custGeom>
            <a:rect b="b" l="l" r="r" t="t"/>
            <a:pathLst>
              <a:path extrusionOk="0" h="91138" w="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4" name="Google Shape;164;p7"/>
          <p:cNvSpPr/>
          <p:nvPr/>
        </p:nvSpPr>
        <p:spPr>
          <a:xfrm>
            <a:off x="6110408" y="1484755"/>
            <a:ext cx="127714" cy="127714"/>
          </a:xfrm>
          <a:custGeom>
            <a:rect b="b" l="l" r="r" t="t"/>
            <a:pathLst>
              <a:path extrusionOk="0" h="127714" w="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5" name="Google Shape;165;p7"/>
          <p:cNvSpPr txBox="1"/>
          <p:nvPr>
            <p:ph idx="1" type="body"/>
          </p:nvPr>
        </p:nvSpPr>
        <p:spPr>
          <a:xfrm>
            <a:off x="6238122" y="698643"/>
            <a:ext cx="5115678" cy="5301467"/>
          </a:xfrm>
          <a:prstGeom prst="rect">
            <a:avLst/>
          </a:prstGeom>
          <a:solidFill>
            <a:srgbClr val="FFFFFF">
              <a:alpha val="49803"/>
            </a:srgbClr>
          </a:solidFill>
          <a:ln>
            <a:noFill/>
          </a:ln>
        </p:spPr>
        <p:txBody>
          <a:bodyPr anchorCtr="0" anchor="b"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2200"/>
              <a:buNone/>
            </a:pPr>
            <a:r>
              <a:rPr b="1" lang="en-US" sz="1400"/>
              <a:t>Trois systèmes SRS en Afrique </a:t>
            </a:r>
            <a:endParaRPr/>
          </a:p>
          <a:p>
            <a:pPr indent="-228600" lvl="1" marL="457200" rtl="0" algn="l">
              <a:lnSpc>
                <a:spcPct val="90000"/>
              </a:lnSpc>
              <a:spcBef>
                <a:spcPts val="0"/>
              </a:spcBef>
              <a:spcAft>
                <a:spcPts val="0"/>
              </a:spcAft>
              <a:buSzPts val="2200"/>
              <a:buChar char="•"/>
            </a:pPr>
            <a:r>
              <a:rPr lang="en-US" sz="1400"/>
              <a:t>Sierra Leone</a:t>
            </a:r>
            <a:r>
              <a:rPr lang="en-US" sz="1400">
                <a:latin typeface="Arial"/>
                <a:ea typeface="Arial"/>
                <a:cs typeface="Arial"/>
                <a:sym typeface="Arial"/>
              </a:rPr>
              <a:t> (2018 – </a:t>
            </a:r>
            <a:r>
              <a:rPr lang="en-US" sz="1400"/>
              <a:t>présent</a:t>
            </a:r>
            <a:r>
              <a:rPr lang="en-US" sz="1400">
                <a:latin typeface="Arial"/>
                <a:ea typeface="Arial"/>
                <a:cs typeface="Arial"/>
                <a:sym typeface="Arial"/>
              </a:rPr>
              <a:t>)</a:t>
            </a:r>
            <a:endParaRPr/>
          </a:p>
          <a:p>
            <a:pPr indent="-228600" lvl="1" marL="457200" rtl="0" algn="l">
              <a:lnSpc>
                <a:spcPct val="90000"/>
              </a:lnSpc>
              <a:spcBef>
                <a:spcPts val="0"/>
              </a:spcBef>
              <a:spcAft>
                <a:spcPts val="0"/>
              </a:spcAft>
              <a:buSzPts val="2200"/>
              <a:buChar char="•"/>
            </a:pPr>
            <a:r>
              <a:rPr lang="en-US" sz="1400">
                <a:latin typeface="Arial"/>
                <a:ea typeface="Arial"/>
                <a:cs typeface="Arial"/>
                <a:sym typeface="Arial"/>
              </a:rPr>
              <a:t>Mozambique (2018 – </a:t>
            </a:r>
            <a:r>
              <a:rPr lang="en-US" sz="1400"/>
              <a:t>présent</a:t>
            </a:r>
            <a:r>
              <a:rPr lang="en-US" sz="1400">
                <a:latin typeface="Arial"/>
                <a:ea typeface="Arial"/>
                <a:cs typeface="Arial"/>
                <a:sym typeface="Arial"/>
              </a:rPr>
              <a:t>)</a:t>
            </a:r>
            <a:endParaRPr/>
          </a:p>
          <a:p>
            <a:pPr indent="-228600" lvl="1" marL="457200" rtl="0" algn="l">
              <a:lnSpc>
                <a:spcPct val="90000"/>
              </a:lnSpc>
              <a:spcBef>
                <a:spcPts val="0"/>
              </a:spcBef>
              <a:spcAft>
                <a:spcPts val="0"/>
              </a:spcAft>
              <a:buSzPts val="2200"/>
              <a:buChar char="•"/>
            </a:pPr>
            <a:r>
              <a:rPr lang="en-US" sz="1400"/>
              <a:t>Tanzanie</a:t>
            </a:r>
            <a:r>
              <a:rPr lang="en-US" sz="1400">
                <a:latin typeface="Arial"/>
                <a:ea typeface="Arial"/>
                <a:cs typeface="Arial"/>
                <a:sym typeface="Arial"/>
              </a:rPr>
              <a:t> (1992 – 2004)</a:t>
            </a:r>
            <a:endParaRPr/>
          </a:p>
          <a:p>
            <a:pPr indent="-76200" lvl="0" marL="228600" rtl="0" algn="l">
              <a:lnSpc>
                <a:spcPct val="90000"/>
              </a:lnSpc>
              <a:spcBef>
                <a:spcPts val="0"/>
              </a:spcBef>
              <a:spcAft>
                <a:spcPts val="0"/>
              </a:spcAft>
              <a:buSzPts val="2400"/>
              <a:buNone/>
            </a:pPr>
            <a:r>
              <a:t/>
            </a:r>
            <a:endParaRPr sz="1400">
              <a:latin typeface="Arial"/>
              <a:ea typeface="Arial"/>
              <a:cs typeface="Arial"/>
              <a:sym typeface="Arial"/>
            </a:endParaRPr>
          </a:p>
          <a:p>
            <a:pPr indent="-76200" lvl="0" marL="228600" rtl="0" algn="l">
              <a:lnSpc>
                <a:spcPct val="90000"/>
              </a:lnSpc>
              <a:spcBef>
                <a:spcPts val="0"/>
              </a:spcBef>
              <a:spcAft>
                <a:spcPts val="0"/>
              </a:spcAft>
              <a:buSzPts val="2400"/>
              <a:buNone/>
            </a:pPr>
            <a:r>
              <a:t/>
            </a:r>
            <a:endParaRPr sz="1400">
              <a:latin typeface="Arial"/>
              <a:ea typeface="Arial"/>
              <a:cs typeface="Arial"/>
              <a:sym typeface="Arial"/>
            </a:endParaRPr>
          </a:p>
          <a:p>
            <a:pPr indent="0" lvl="0" marL="0" rtl="0" algn="l">
              <a:lnSpc>
                <a:spcPct val="90000"/>
              </a:lnSpc>
              <a:spcBef>
                <a:spcPts val="0"/>
              </a:spcBef>
              <a:spcAft>
                <a:spcPts val="0"/>
              </a:spcAft>
              <a:buSzPts val="2400"/>
              <a:buNone/>
            </a:pPr>
            <a:r>
              <a:rPr b="1" lang="en-US" sz="1400"/>
              <a:t>Exemples de cas d'utilisation :</a:t>
            </a:r>
            <a:endParaRPr/>
          </a:p>
          <a:p>
            <a:pPr indent="0" lvl="1" marL="0" rtl="0" algn="l">
              <a:lnSpc>
                <a:spcPct val="90000"/>
              </a:lnSpc>
              <a:spcBef>
                <a:spcPts val="600"/>
              </a:spcBef>
              <a:spcAft>
                <a:spcPts val="0"/>
              </a:spcAft>
              <a:buSzPts val="2200"/>
              <a:buNone/>
            </a:pPr>
            <a:r>
              <a:rPr b="1" lang="en-US" sz="1400">
                <a:latin typeface="Arial"/>
                <a:ea typeface="Arial"/>
                <a:cs typeface="Arial"/>
                <a:sym typeface="Arial"/>
              </a:rPr>
              <a:t>Sierra Leone: </a:t>
            </a:r>
            <a:r>
              <a:rPr lang="en-US" sz="1400"/>
              <a:t>Découverte d'une mortalité paludéenne importante chez les adultes, qui n'avait pas été détectée auparavant. Cela a conduit à une enquête plus approfondie, à une triangulation avec d'autres sources de données et a influencé les discussions politiques actuelles. D'autres résultats ont conduit l'OMS à revoir à la baisse l'estimation de la mortalité maternelle en Sierra Leone [3]. </a:t>
            </a:r>
            <a:endParaRPr/>
          </a:p>
          <a:p>
            <a:pPr indent="0" lvl="1" marL="0" rtl="0" algn="l">
              <a:lnSpc>
                <a:spcPct val="90000"/>
              </a:lnSpc>
              <a:spcBef>
                <a:spcPts val="600"/>
              </a:spcBef>
              <a:spcAft>
                <a:spcPts val="0"/>
              </a:spcAft>
              <a:buSzPts val="2200"/>
              <a:buNone/>
            </a:pPr>
            <a:r>
              <a:t/>
            </a:r>
            <a:endParaRPr sz="1400">
              <a:latin typeface="Arial"/>
              <a:ea typeface="Arial"/>
              <a:cs typeface="Arial"/>
              <a:sym typeface="Arial"/>
            </a:endParaRPr>
          </a:p>
          <a:p>
            <a:pPr indent="0" lvl="1" marL="0" rtl="0" algn="l">
              <a:lnSpc>
                <a:spcPct val="90000"/>
              </a:lnSpc>
              <a:spcBef>
                <a:spcPts val="600"/>
              </a:spcBef>
              <a:spcAft>
                <a:spcPts val="0"/>
              </a:spcAft>
              <a:buSzPts val="2200"/>
              <a:buNone/>
            </a:pPr>
            <a:r>
              <a:rPr b="1" lang="en-US" sz="1400">
                <a:latin typeface="Arial"/>
                <a:ea typeface="Arial"/>
                <a:cs typeface="Arial"/>
                <a:sym typeface="Arial"/>
              </a:rPr>
              <a:t>Mozambique: </a:t>
            </a:r>
            <a:r>
              <a:rPr lang="en-US" sz="1400"/>
              <a:t>Intégration complète dans les systèmes gouvernementaux en 2022. Les données les plus récentes sont actuellement intégrées dans la politique régionale et le processus de planification. </a:t>
            </a:r>
            <a:endParaRPr/>
          </a:p>
          <a:p>
            <a:pPr indent="0" lvl="1" marL="0" rtl="0" algn="l">
              <a:lnSpc>
                <a:spcPct val="90000"/>
              </a:lnSpc>
              <a:spcBef>
                <a:spcPts val="600"/>
              </a:spcBef>
              <a:spcAft>
                <a:spcPts val="0"/>
              </a:spcAft>
              <a:buSzPts val="2200"/>
              <a:buNone/>
            </a:pPr>
            <a:r>
              <a:t/>
            </a:r>
            <a:endParaRPr sz="1400">
              <a:latin typeface="Arial"/>
              <a:ea typeface="Arial"/>
              <a:cs typeface="Arial"/>
              <a:sym typeface="Arial"/>
            </a:endParaRPr>
          </a:p>
          <a:p>
            <a:pPr indent="0" lvl="1" marL="0" rtl="0" algn="l">
              <a:lnSpc>
                <a:spcPct val="90000"/>
              </a:lnSpc>
              <a:spcBef>
                <a:spcPts val="0"/>
              </a:spcBef>
              <a:spcAft>
                <a:spcPts val="0"/>
              </a:spcAft>
              <a:buSzPts val="2200"/>
              <a:buNone/>
            </a:pPr>
            <a:r>
              <a:rPr b="1" lang="en-US" sz="1400">
                <a:latin typeface="Arial"/>
                <a:ea typeface="Arial"/>
                <a:cs typeface="Arial"/>
                <a:sym typeface="Arial"/>
              </a:rPr>
              <a:t>Tanzani</a:t>
            </a:r>
            <a:r>
              <a:rPr b="1" lang="en-US" sz="1400"/>
              <a:t>e</a:t>
            </a:r>
            <a:r>
              <a:rPr b="1" lang="en-US" sz="1400">
                <a:latin typeface="Arial"/>
                <a:ea typeface="Arial"/>
                <a:cs typeface="Arial"/>
                <a:sym typeface="Arial"/>
              </a:rPr>
              <a:t>: </a:t>
            </a:r>
            <a:r>
              <a:rPr lang="en-US" sz="1400"/>
              <a:t>Le district a réaffecté son budget annuel à la création d'un fonds renouvelable pour les moustiquaires ; le gouvernement a changé de médicament de première intention contre le paludisme [4]. Les données ont également été utilisées pour élaborer la politique nationale en matière de MNT [5].</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9" name="Shape 169"/>
        <p:cNvGrpSpPr/>
        <p:nvPr/>
      </p:nvGrpSpPr>
      <p:grpSpPr>
        <a:xfrm>
          <a:off x="0" y="0"/>
          <a:ext cx="0" cy="0"/>
          <a:chOff x="0" y="0"/>
          <a:chExt cx="0" cy="0"/>
        </a:xfrm>
      </p:grpSpPr>
      <p:sp>
        <p:nvSpPr>
          <p:cNvPr id="170" name="Google Shape;170;p8"/>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71" name="Google Shape;171;p8"/>
          <p:cNvSpPr/>
          <p:nvPr/>
        </p:nvSpPr>
        <p:spPr>
          <a:xfrm>
            <a:off x="558209" y="0"/>
            <a:ext cx="11167447" cy="2018806"/>
          </a:xfrm>
          <a:prstGeom prst="rect">
            <a:avLst/>
          </a:prstGeom>
          <a:solidFill>
            <a:schemeClr val="lt1"/>
          </a:solidFill>
          <a:ln cap="flat" cmpd="sng" w="9525">
            <a:solidFill>
              <a:srgbClr val="E1E1E1"/>
            </a:solidFill>
            <a:prstDash val="solid"/>
            <a:miter lim="800000"/>
            <a:headEnd len="sm" w="sm" type="none"/>
            <a:tailEnd len="sm" w="sm" type="none"/>
          </a:ln>
          <a:effectLst>
            <a:outerShdw blurRad="50800" rotWithShape="0" algn="tl" dir="2700000" dist="38100">
              <a:srgbClr val="D8D8D8">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 name="Google Shape;172;p8"/>
          <p:cNvSpPr/>
          <p:nvPr/>
        </p:nvSpPr>
        <p:spPr>
          <a:xfrm>
            <a:off x="566928" y="0"/>
            <a:ext cx="11155680" cy="201168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3" name="Google Shape;173;p8"/>
          <p:cNvSpPr txBox="1"/>
          <p:nvPr>
            <p:ph type="title"/>
          </p:nvPr>
        </p:nvSpPr>
        <p:spPr>
          <a:xfrm>
            <a:off x="1115568" y="597890"/>
            <a:ext cx="10168200" cy="1179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3"/>
              </a:buClr>
              <a:buSzPts val="3100"/>
              <a:buNone/>
            </a:pPr>
            <a:r>
              <a:rPr lang="en-US" sz="4000"/>
              <a:t>Avantage comparatif</a:t>
            </a:r>
            <a:endParaRPr/>
          </a:p>
        </p:txBody>
      </p:sp>
      <p:sp>
        <p:nvSpPr>
          <p:cNvPr id="174" name="Google Shape;174;p8"/>
          <p:cNvSpPr/>
          <p:nvPr/>
        </p:nvSpPr>
        <p:spPr>
          <a:xfrm>
            <a:off x="498834" y="758952"/>
            <a:ext cx="128016" cy="70408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5" name="Google Shape;175;p8"/>
          <p:cNvSpPr txBox="1"/>
          <p:nvPr>
            <p:ph idx="1" type="body"/>
          </p:nvPr>
        </p:nvSpPr>
        <p:spPr>
          <a:xfrm>
            <a:off x="518160" y="2487168"/>
            <a:ext cx="11155680" cy="3950250"/>
          </a:xfrm>
          <a:prstGeom prst="rect">
            <a:avLst/>
          </a:prstGeom>
          <a:noFill/>
          <a:ln>
            <a:noFill/>
          </a:ln>
        </p:spPr>
        <p:txBody>
          <a:bodyPr anchorCtr="0" anchor="t" bIns="45700" lIns="91425" spcFirstLastPara="1" rIns="91425" wrap="square" tIns="45700">
            <a:noAutofit/>
          </a:bodyPr>
          <a:lstStyle/>
          <a:p>
            <a:pPr indent="-381000" lvl="0" marL="457200" rtl="0" algn="l">
              <a:lnSpc>
                <a:spcPct val="110000"/>
              </a:lnSpc>
              <a:spcBef>
                <a:spcPts val="0"/>
              </a:spcBef>
              <a:spcAft>
                <a:spcPts val="0"/>
              </a:spcAft>
              <a:buSzPts val="2400"/>
              <a:buNone/>
            </a:pPr>
            <a:r>
              <a:rPr b="1" lang="en-US" sz="1600"/>
              <a:t>Objectif</a:t>
            </a:r>
            <a:r>
              <a:rPr b="1" lang="en-US" sz="1600"/>
              <a:t>:</a:t>
            </a:r>
            <a:r>
              <a:rPr lang="en-US" sz="1600"/>
              <a:t> </a:t>
            </a:r>
            <a:r>
              <a:rPr lang="en-US" sz="1600"/>
              <a:t>Montrer pourquoi le SRS est meilleur que les autres solutions</a:t>
            </a:r>
            <a:br>
              <a:rPr lang="en-US" sz="1600"/>
            </a:br>
            <a:r>
              <a:rPr b="1" lang="en-US" sz="1600"/>
              <a:t>Inclure:</a:t>
            </a:r>
            <a:endParaRPr sz="1600"/>
          </a:p>
          <a:p>
            <a:pPr indent="-381000" lvl="0" marL="457200" rtl="0" algn="l">
              <a:spcBef>
                <a:spcPts val="0"/>
              </a:spcBef>
              <a:spcAft>
                <a:spcPts val="0"/>
              </a:spcAft>
              <a:buSzPts val="2400"/>
              <a:buChar char="•"/>
            </a:pPr>
            <a:r>
              <a:rPr lang="en-US" sz="1600"/>
              <a:t>Limites des sources de données actuelles (actualité, représentativité, coût).</a:t>
            </a:r>
            <a:endParaRPr sz="1600"/>
          </a:p>
          <a:p>
            <a:pPr indent="-381000" lvl="0" marL="457200" rtl="0" algn="l">
              <a:lnSpc>
                <a:spcPct val="110000"/>
              </a:lnSpc>
              <a:spcBef>
                <a:spcPts val="0"/>
              </a:spcBef>
              <a:spcAft>
                <a:spcPts val="0"/>
              </a:spcAft>
              <a:buSzPts val="2400"/>
              <a:buFont typeface="Arial"/>
              <a:buChar char="•"/>
            </a:pPr>
            <a:r>
              <a:rPr lang="en-US" sz="1600"/>
              <a:t>Valeur unique du SRS (détails sur la cause du décès, données continues, actionnables au niveau infranational).</a:t>
            </a:r>
            <a:endParaRPr/>
          </a:p>
          <a:p>
            <a:pPr indent="-381000" lvl="0" marL="457200" rtl="0" algn="l">
              <a:lnSpc>
                <a:spcPct val="110000"/>
              </a:lnSpc>
              <a:spcBef>
                <a:spcPts val="0"/>
              </a:spcBef>
              <a:spcAft>
                <a:spcPts val="0"/>
              </a:spcAft>
              <a:buSzPts val="2400"/>
              <a:buFont typeface="Arial"/>
              <a:buChar char="•"/>
            </a:pPr>
            <a:r>
              <a:rPr lang="en-US" sz="1600"/>
              <a:t>Comment s'intègre-t-il au CRVS, à la surveillance des maladies et aux statistiques nationales.</a:t>
            </a:r>
            <a:endParaRPr/>
          </a:p>
          <a:p>
            <a:pPr indent="-381000" lvl="0" marL="457200" rtl="0" algn="l">
              <a:lnSpc>
                <a:spcPct val="110000"/>
              </a:lnSpc>
              <a:spcBef>
                <a:spcPts val="0"/>
              </a:spcBef>
              <a:spcAft>
                <a:spcPts val="0"/>
              </a:spcAft>
              <a:buSzPts val="2400"/>
              <a:buFont typeface="Arial"/>
              <a:buChar char="•"/>
            </a:pPr>
            <a:r>
              <a:rPr lang="en-US" sz="1600"/>
              <a:t>Coût différentiel de la mesure des indicateurs des ODD à l'aide de la SRS par rapport à d'autres solutions.</a:t>
            </a:r>
            <a:endParaRPr/>
          </a:p>
          <a:p>
            <a:pPr indent="-228600" lvl="0" marL="457200" rtl="0" algn="l">
              <a:lnSpc>
                <a:spcPct val="110000"/>
              </a:lnSpc>
              <a:spcBef>
                <a:spcPts val="0"/>
              </a:spcBef>
              <a:spcAft>
                <a:spcPts val="0"/>
              </a:spcAft>
              <a:buSzPts val="2400"/>
              <a:buFont typeface="Arial"/>
              <a:buNone/>
            </a:pPr>
            <a:r>
              <a:t/>
            </a:r>
            <a:endParaRPr sz="1600"/>
          </a:p>
          <a:p>
            <a:pPr indent="0" lvl="0" marL="76200" rtl="0" algn="l">
              <a:lnSpc>
                <a:spcPct val="110000"/>
              </a:lnSpc>
              <a:spcBef>
                <a:spcPts val="0"/>
              </a:spcBef>
              <a:spcAft>
                <a:spcPts val="0"/>
              </a:spcAft>
              <a:buSzPts val="2400"/>
              <a:buNone/>
            </a:pPr>
            <a:r>
              <a:t/>
            </a:r>
            <a:endParaRPr sz="1600"/>
          </a:p>
          <a:p>
            <a:pPr indent="0" lvl="0" marL="76200" marR="0" rtl="0" algn="l">
              <a:lnSpc>
                <a:spcPct val="110000"/>
              </a:lnSpc>
              <a:spcBef>
                <a:spcPts val="0"/>
              </a:spcBef>
              <a:spcAft>
                <a:spcPts val="0"/>
              </a:spcAft>
              <a:buClr>
                <a:srgbClr val="000000"/>
              </a:buClr>
              <a:buSzPts val="2400"/>
              <a:buFont typeface="Arial"/>
              <a:buNone/>
            </a:pPr>
            <a:r>
              <a:rPr b="1" i="0" lang="en-US" sz="1200" u="none" cap="none" strike="noStrike">
                <a:solidFill>
                  <a:srgbClr val="000000"/>
                </a:solidFill>
                <a:latin typeface="Arial"/>
                <a:ea typeface="Arial"/>
                <a:cs typeface="Arial"/>
                <a:sym typeface="Arial"/>
              </a:rPr>
              <a:t>Resources/Ex</a:t>
            </a:r>
            <a:r>
              <a:rPr b="1" lang="en-US" sz="1200">
                <a:solidFill>
                  <a:srgbClr val="000000"/>
                </a:solidFill>
              </a:rPr>
              <a:t>e</a:t>
            </a:r>
            <a:r>
              <a:rPr b="1" i="0" lang="en-US" sz="1200" u="none" cap="none" strike="noStrike">
                <a:solidFill>
                  <a:srgbClr val="000000"/>
                </a:solidFill>
                <a:latin typeface="Arial"/>
                <a:ea typeface="Arial"/>
                <a:cs typeface="Arial"/>
                <a:sym typeface="Arial"/>
              </a:rPr>
              <a:t>mples: </a:t>
            </a:r>
            <a:endParaRPr/>
          </a:p>
          <a:p>
            <a:pPr indent="0" lvl="0" marL="76200" marR="0" rtl="0" algn="l">
              <a:lnSpc>
                <a:spcPct val="110000"/>
              </a:lnSpc>
              <a:spcBef>
                <a:spcPts val="0"/>
              </a:spcBef>
              <a:spcAft>
                <a:spcPts val="0"/>
              </a:spcAft>
              <a:buClr>
                <a:srgbClr val="000000"/>
              </a:buClr>
              <a:buSzPts val="2400"/>
              <a:buFont typeface="Arial"/>
              <a:buNone/>
            </a:pPr>
            <a:r>
              <a:rPr b="0" i="0" lang="en-US" sz="1200" u="none" cap="none" strike="noStrike">
                <a:solidFill>
                  <a:srgbClr val="000000"/>
                </a:solidFill>
                <a:latin typeface="Arial"/>
                <a:ea typeface="Arial"/>
                <a:cs typeface="Arial"/>
                <a:sym typeface="Arial"/>
              </a:rPr>
              <a:t>[6] Revenga, R., &amp; Cobos, D. C. (2021). Development of an economic case for civil registration and vital statistics: Final technical report [Technical report]. International Development Research Centre (IDRC). </a:t>
            </a:r>
            <a:r>
              <a:rPr b="0" i="0" lang="en-US" sz="1200" u="sng" cap="none" strike="noStrike">
                <a:solidFill>
                  <a:srgbClr val="000000"/>
                </a:solidFill>
                <a:latin typeface="Arial"/>
                <a:ea typeface="Arial"/>
                <a:cs typeface="Arial"/>
                <a:sym typeface="Arial"/>
                <a:hlinkClick r:id="rId3">
                  <a:extLst>
                    <a:ext uri="{A12FA001-AC4F-418D-AE19-62706E023703}">
                      <ahyp:hlinkClr val="tx"/>
                    </a:ext>
                  </a:extLst>
                </a:hlinkClick>
              </a:rPr>
              <a:t>https://idl-bnc-idrc.dspacedirect.org/items/ad5be68e-7beb-43e6-b4b5-3d08ea108035</a:t>
            </a:r>
            <a:r>
              <a:rPr b="0" i="0" lang="en-US" sz="1200" u="none" cap="none" strike="noStrike">
                <a:solidFill>
                  <a:srgbClr val="000000"/>
                </a:solidFill>
                <a:latin typeface="Arial"/>
                <a:ea typeface="Arial"/>
                <a:cs typeface="Arial"/>
                <a:sym typeface="Arial"/>
              </a:rPr>
              <a:t> </a:t>
            </a:r>
            <a:endParaRPr/>
          </a:p>
          <a:p>
            <a:pPr indent="-228600" lvl="0" marL="457200" rtl="0" algn="l">
              <a:lnSpc>
                <a:spcPct val="110000"/>
              </a:lnSpc>
              <a:spcBef>
                <a:spcPts val="0"/>
              </a:spcBef>
              <a:spcAft>
                <a:spcPts val="0"/>
              </a:spcAft>
              <a:buClr>
                <a:schemeClr val="dk1"/>
              </a:buClr>
              <a:buSzPts val="24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9" name="Shape 179"/>
        <p:cNvGrpSpPr/>
        <p:nvPr/>
      </p:nvGrpSpPr>
      <p:grpSpPr>
        <a:xfrm>
          <a:off x="0" y="0"/>
          <a:ext cx="0" cy="0"/>
          <a:chOff x="0" y="0"/>
          <a:chExt cx="0" cy="0"/>
        </a:xfrm>
      </p:grpSpPr>
      <p:sp>
        <p:nvSpPr>
          <p:cNvPr id="180" name="Google Shape;180;p9"/>
          <p:cNvSpPr/>
          <p:nvPr/>
        </p:nvSpPr>
        <p:spPr>
          <a:xfrm>
            <a:off x="0" y="651752"/>
            <a:ext cx="12192000" cy="736551"/>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81" name="Google Shape;181;p9"/>
          <p:cNvSpPr txBox="1"/>
          <p:nvPr>
            <p:ph type="title"/>
          </p:nvPr>
        </p:nvSpPr>
        <p:spPr>
          <a:xfrm>
            <a:off x="556525" y="474875"/>
            <a:ext cx="11523900" cy="9135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SzPct val="108139"/>
              <a:buNone/>
            </a:pPr>
            <a:r>
              <a:rPr lang="en-US" sz="2866">
                <a:solidFill>
                  <a:schemeClr val="lt1"/>
                </a:solidFill>
              </a:rPr>
              <a:t>[EXEMPLE] Les Alternatives Existantes qui ne Répondent pas au Besoin</a:t>
            </a:r>
            <a:r>
              <a:rPr lang="en-US" sz="3200">
                <a:solidFill>
                  <a:schemeClr val="lt1"/>
                </a:solidFill>
                <a:latin typeface="Play"/>
                <a:ea typeface="Play"/>
                <a:cs typeface="Play"/>
                <a:sym typeface="Play"/>
              </a:rPr>
              <a:t> </a:t>
            </a:r>
            <a:r>
              <a:rPr lang="en-US" sz="1100">
                <a:solidFill>
                  <a:schemeClr val="lt1"/>
                </a:solidFill>
                <a:latin typeface="Play"/>
                <a:ea typeface="Play"/>
                <a:cs typeface="Play"/>
                <a:sym typeface="Play"/>
              </a:rPr>
              <a:t>[7]</a:t>
            </a:r>
            <a:endParaRPr/>
          </a:p>
        </p:txBody>
      </p:sp>
      <p:graphicFrame>
        <p:nvGraphicFramePr>
          <p:cNvPr id="182" name="Google Shape;182;p9"/>
          <p:cNvGraphicFramePr/>
          <p:nvPr/>
        </p:nvGraphicFramePr>
        <p:xfrm>
          <a:off x="556532" y="1483431"/>
          <a:ext cx="3000000" cy="3000000"/>
        </p:xfrm>
        <a:graphic>
          <a:graphicData uri="http://schemas.openxmlformats.org/drawingml/2006/table">
            <a:tbl>
              <a:tblPr>
                <a:noFill/>
                <a:tableStyleId>{B786F2EF-40D4-4BEA-9417-1D0966D14EAA}</a:tableStyleId>
              </a:tblPr>
              <a:tblGrid>
                <a:gridCol w="1490500"/>
                <a:gridCol w="2487400"/>
                <a:gridCol w="1919150"/>
                <a:gridCol w="1556275"/>
                <a:gridCol w="1693975"/>
                <a:gridCol w="1757775"/>
              </a:tblGrid>
              <a:tr h="353200">
                <a:tc>
                  <a:txBody>
                    <a:bodyPr/>
                    <a:lstStyle/>
                    <a:p>
                      <a:pPr indent="0" lvl="0" marL="0" marR="0" rtl="0" algn="ctr">
                        <a:lnSpc>
                          <a:spcPct val="100000"/>
                        </a:lnSpc>
                        <a:spcBef>
                          <a:spcPts val="0"/>
                        </a:spcBef>
                        <a:spcAft>
                          <a:spcPts val="0"/>
                        </a:spcAft>
                        <a:buClr>
                          <a:srgbClr val="000000"/>
                        </a:buClr>
                        <a:buSzPts val="1400"/>
                        <a:buFont typeface="Arial"/>
                        <a:buNone/>
                      </a:pPr>
                      <a:r>
                        <a:rPr lang="en-US" sz="1200">
                          <a:solidFill>
                            <a:schemeClr val="lt1"/>
                          </a:solidFill>
                        </a:rPr>
                        <a:t>SYSTÈME</a:t>
                      </a:r>
                      <a:endParaRPr/>
                    </a:p>
                  </a:txBody>
                  <a:tcPr marT="87325" marB="87325" marR="87325" marL="873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50535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US" sz="1200">
                          <a:solidFill>
                            <a:schemeClr val="lt1"/>
                          </a:solidFill>
                        </a:rPr>
                        <a:t>REPRÉSENTATIVITÉ</a:t>
                      </a:r>
                      <a:endParaRPr/>
                    </a:p>
                  </a:txBody>
                  <a:tcPr marT="87325" marB="87325" marR="87325" marL="873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50535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US" sz="1200">
                          <a:solidFill>
                            <a:schemeClr val="lt1"/>
                          </a:solidFill>
                        </a:rPr>
                        <a:t>DURABILITÉ</a:t>
                      </a:r>
                      <a:endParaRPr/>
                    </a:p>
                  </a:txBody>
                  <a:tcPr marT="87325" marB="87325" marR="87325" marL="873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50535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US" sz="1100">
                          <a:solidFill>
                            <a:schemeClr val="lt1"/>
                          </a:solidFill>
                        </a:rPr>
                        <a:t>DÉLAI</a:t>
                      </a:r>
                      <a:r>
                        <a:rPr lang="en-US" sz="800">
                          <a:solidFill>
                            <a:schemeClr val="lt1"/>
                          </a:solidFill>
                        </a:rPr>
                        <a:t> D'EXÉCUTION</a:t>
                      </a:r>
                      <a:endParaRPr sz="1000"/>
                    </a:p>
                  </a:txBody>
                  <a:tcPr marT="87325" marB="87325" marR="87325" marL="873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50535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US" sz="1200">
                          <a:solidFill>
                            <a:schemeClr val="lt1"/>
                          </a:solidFill>
                        </a:rPr>
                        <a:t>MORTALITÉ</a:t>
                      </a:r>
                      <a:endParaRPr/>
                    </a:p>
                  </a:txBody>
                  <a:tcPr marT="87325" marB="87325" marR="87325" marL="873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50535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US" sz="1200">
                          <a:solidFill>
                            <a:schemeClr val="lt1"/>
                          </a:solidFill>
                        </a:rPr>
                        <a:t>COMPROMIS</a:t>
                      </a:r>
                      <a:endParaRPr b="0" sz="1200" u="none" cap="none" strike="noStrike">
                        <a:solidFill>
                          <a:schemeClr val="lt1"/>
                        </a:solidFill>
                      </a:endParaRPr>
                    </a:p>
                  </a:txBody>
                  <a:tcPr marT="87325" marB="87325" marR="87325" marL="873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505356"/>
                    </a:solidFill>
                  </a:tcPr>
                </a:tc>
              </a:tr>
              <a:tr h="450250">
                <a:tc>
                  <a:txBody>
                    <a:bodyPr/>
                    <a:lstStyle/>
                    <a:p>
                      <a:pPr indent="0" lvl="0" marL="0" marR="0" rtl="0" algn="l">
                        <a:lnSpc>
                          <a:spcPct val="100000"/>
                        </a:lnSpc>
                        <a:spcBef>
                          <a:spcPts val="0"/>
                        </a:spcBef>
                        <a:spcAft>
                          <a:spcPts val="0"/>
                        </a:spcAft>
                        <a:buClr>
                          <a:srgbClr val="000000"/>
                        </a:buClr>
                        <a:buSzPts val="1400"/>
                        <a:buFont typeface="Arial"/>
                        <a:buNone/>
                      </a:pPr>
                      <a:r>
                        <a:rPr lang="en-US" sz="1050">
                          <a:solidFill>
                            <a:schemeClr val="dk1"/>
                          </a:solidFill>
                        </a:rPr>
                        <a:t>Recensement National</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Toute la population</a:t>
                      </a:r>
                      <a:endParaRPr/>
                    </a:p>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Haut Degré d'Exhaustivité</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Haut</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Une fois par décennie</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Mortalité totale et maternelle</a:t>
                      </a:r>
                      <a:endParaRPr/>
                    </a:p>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Aucune cause de décès</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Délais de livraison insuffisants</a:t>
                      </a:r>
                      <a:endParaRPr/>
                    </a:p>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Aucune cause de décès</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702525">
                <a:tc>
                  <a:txBody>
                    <a:bodyPr/>
                    <a:lstStyle/>
                    <a:p>
                      <a:pPr indent="0" lvl="0" marL="0" marR="0" rtl="0" algn="l">
                        <a:lnSpc>
                          <a:spcPct val="100000"/>
                        </a:lnSpc>
                        <a:spcBef>
                          <a:spcPts val="0"/>
                        </a:spcBef>
                        <a:spcAft>
                          <a:spcPts val="0"/>
                        </a:spcAft>
                        <a:buClr>
                          <a:srgbClr val="000000"/>
                        </a:buClr>
                        <a:buSzPts val="1400"/>
                        <a:buFont typeface="Arial"/>
                        <a:buNone/>
                      </a:pPr>
                      <a:r>
                        <a:rPr lang="en-US" sz="1050">
                          <a:solidFill>
                            <a:schemeClr val="dk1"/>
                          </a:solidFill>
                        </a:rPr>
                        <a:t>Enquêtes</a:t>
                      </a:r>
                      <a:r>
                        <a:rPr lang="en-US" sz="1050" u="none" cap="none" strike="noStrike">
                          <a:solidFill>
                            <a:schemeClr val="dk1"/>
                          </a:solidFill>
                        </a:rPr>
                        <a:t> (e.g., DHS, MICS)</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alpha val="7450"/>
                      </a:srgbClr>
                    </a:solidFill>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Niveau national</a:t>
                      </a:r>
                      <a:endParaRPr/>
                    </a:p>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Niveau régional pour certains indicateurs</a:t>
                      </a:r>
                      <a:endParaRPr/>
                    </a:p>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Élevé pour les grappes d'échantillons</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alpha val="7450"/>
                      </a:srgbClr>
                    </a:solidFill>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Moyen</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alpha val="7450"/>
                      </a:srgbClr>
                    </a:solidFill>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Cinq ans</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alpha val="7450"/>
                      </a:srgbClr>
                    </a:solidFill>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Mortalité maternelle et infantile</a:t>
                      </a:r>
                      <a:endParaRPr/>
                    </a:p>
                    <a:p>
                      <a:pPr indent="-317500" lvl="0" marL="457200" rtl="0" algn="l">
                        <a:spcBef>
                          <a:spcPts val="0"/>
                        </a:spcBef>
                        <a:spcAft>
                          <a:spcPts val="0"/>
                        </a:spcAft>
                        <a:buClr>
                          <a:schemeClr val="dk1"/>
                        </a:buClr>
                        <a:buSzPts val="1400"/>
                        <a:buChar char="•"/>
                      </a:pPr>
                      <a:r>
                        <a:rPr lang="en-US" sz="1050">
                          <a:solidFill>
                            <a:schemeClr val="dk1"/>
                          </a:solidFill>
                        </a:rPr>
                        <a:t>Causes spécifiques uniquement avec l'ajout du module d'autopsie verbale</a:t>
                      </a:r>
                      <a:endParaRPr sz="1050">
                        <a:solidFill>
                          <a:schemeClr val="dk1"/>
                        </a:solidFill>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alpha val="7450"/>
                      </a:srgbClr>
                    </a:solidFill>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La taille des échantillons est généralement trop faible pour obtenir des données sur les causes</a:t>
                      </a:r>
                      <a:endParaRPr/>
                    </a:p>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Pas en temps utile</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alpha val="7450"/>
                      </a:srgbClr>
                    </a:solidFill>
                  </a:tcPr>
                </a:tc>
              </a:tr>
              <a:tr h="450250">
                <a:tc>
                  <a:txBody>
                    <a:bodyPr/>
                    <a:lstStyle/>
                    <a:p>
                      <a:pPr indent="0" lvl="0" marL="0" marR="0" rtl="0" algn="l">
                        <a:lnSpc>
                          <a:spcPct val="100000"/>
                        </a:lnSpc>
                        <a:spcBef>
                          <a:spcPts val="0"/>
                        </a:spcBef>
                        <a:spcAft>
                          <a:spcPts val="0"/>
                        </a:spcAft>
                        <a:buClr>
                          <a:srgbClr val="000000"/>
                        </a:buClr>
                        <a:buSzPts val="1400"/>
                        <a:buFont typeface="Arial"/>
                        <a:buNone/>
                      </a:pPr>
                      <a:r>
                        <a:rPr lang="en-US" sz="1050">
                          <a:solidFill>
                            <a:schemeClr val="dk1"/>
                          </a:solidFill>
                        </a:rPr>
                        <a:t>Santé et Surveillance Démographique </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Non représentatif</a:t>
                      </a:r>
                      <a:endParaRPr/>
                    </a:p>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Élevé pour le site de surveillance</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Moyen</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Variable</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Variable</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Non représentatif</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76400">
                <a:tc>
                  <a:txBody>
                    <a:bodyPr/>
                    <a:lstStyle/>
                    <a:p>
                      <a:pPr indent="0" lvl="0" marL="0" marR="0" rtl="0" algn="l">
                        <a:lnSpc>
                          <a:spcPct val="100000"/>
                        </a:lnSpc>
                        <a:spcBef>
                          <a:spcPts val="0"/>
                        </a:spcBef>
                        <a:spcAft>
                          <a:spcPts val="0"/>
                        </a:spcAft>
                        <a:buClr>
                          <a:srgbClr val="000000"/>
                        </a:buClr>
                        <a:buSzPts val="1400"/>
                        <a:buFont typeface="Arial"/>
                        <a:buNone/>
                      </a:pPr>
                      <a:r>
                        <a:rPr lang="en-US" sz="1050" u="none" cap="none" strike="noStrike">
                          <a:solidFill>
                            <a:schemeClr val="dk1"/>
                          </a:solidFill>
                        </a:rPr>
                        <a:t>CRVS</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alpha val="7450"/>
                      </a:srgbClr>
                    </a:solidFill>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Toute la population</a:t>
                      </a:r>
                      <a:endParaRPr/>
                    </a:p>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Enregistrement des naissances élevé</a:t>
                      </a:r>
                      <a:r>
                        <a:rPr lang="en-US" sz="1050" u="none" cap="none" strike="noStrike">
                          <a:solidFill>
                            <a:schemeClr val="dk1"/>
                          </a:solidFill>
                        </a:rPr>
                        <a:t> (&gt;80%)</a:t>
                      </a:r>
                      <a:endParaRPr/>
                    </a:p>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Faible taux d'enregistrement des décès </a:t>
                      </a:r>
                      <a:r>
                        <a:rPr lang="en-US" sz="1050" u="none" cap="none" strike="noStrike">
                          <a:solidFill>
                            <a:schemeClr val="dk1"/>
                          </a:solidFill>
                        </a:rPr>
                        <a:t>(&lt;30%)</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alpha val="7450"/>
                      </a:srgbClr>
                    </a:solidFill>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Haut</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alpha val="7450"/>
                      </a:srgbClr>
                    </a:solidFill>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Actuellement, il n'y a pas de résultats statistiques produits de manière routinière</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alpha val="7450"/>
                      </a:srgbClr>
                    </a:solidFill>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Uniquement pour les décès survenus dans l'établissement</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alpha val="7450"/>
                      </a:srgbClr>
                    </a:solidFill>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Faible exhaustivité</a:t>
                      </a:r>
                      <a:endParaRPr/>
                    </a:p>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Rapidité d'exécution</a:t>
                      </a:r>
                      <a:endParaRPr/>
                    </a:p>
                    <a:p>
                      <a:pPr indent="-285750" lvl="0" marL="285750" marR="0" rtl="0" algn="l">
                        <a:lnSpc>
                          <a:spcPct val="100000"/>
                        </a:lnSpc>
                        <a:spcBef>
                          <a:spcPts val="0"/>
                        </a:spcBef>
                        <a:spcAft>
                          <a:spcPts val="0"/>
                        </a:spcAft>
                        <a:buClr>
                          <a:schemeClr val="dk1"/>
                        </a:buClr>
                        <a:buSzPts val="1400"/>
                        <a:buFont typeface="Arial"/>
                        <a:buChar char="•"/>
                      </a:pPr>
                      <a:r>
                        <a:rPr lang="en-US" sz="1050">
                          <a:solidFill>
                            <a:schemeClr val="dk1"/>
                          </a:solidFill>
                        </a:rPr>
                        <a:t>Données biaisées sur les causes de décès</a:t>
                      </a:r>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alpha val="7450"/>
                      </a:srgbClr>
                    </a:solidFill>
                  </a:tcPr>
                </a:tc>
              </a:tr>
              <a:tr h="576400">
                <a:tc>
                  <a:txBody>
                    <a:bodyPr/>
                    <a:lstStyle/>
                    <a:p>
                      <a:pPr indent="0" lvl="0" marL="0" marR="0" rtl="0" algn="l">
                        <a:lnSpc>
                          <a:spcPct val="100000"/>
                        </a:lnSpc>
                        <a:spcBef>
                          <a:spcPts val="0"/>
                        </a:spcBef>
                        <a:spcAft>
                          <a:spcPts val="0"/>
                        </a:spcAft>
                        <a:buClr>
                          <a:srgbClr val="000000"/>
                        </a:buClr>
                        <a:buSzPts val="1400"/>
                        <a:buFont typeface="Arial"/>
                        <a:buNone/>
                      </a:pPr>
                      <a:r>
                        <a:rPr b="1" lang="en-US" sz="1050" u="none" cap="none" strike="noStrike">
                          <a:solidFill>
                            <a:schemeClr val="dk1"/>
                          </a:solidFill>
                        </a:rPr>
                        <a:t>SRS</a:t>
                      </a:r>
                      <a:endParaRPr sz="1050" u="none" cap="none" strike="noStrike">
                        <a:solidFill>
                          <a:schemeClr val="dk1"/>
                        </a:solidFill>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F2CF"/>
                    </a:solidFill>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b="1" lang="en-US" sz="1050">
                          <a:solidFill>
                            <a:schemeClr val="dk1"/>
                          </a:solidFill>
                        </a:rPr>
                        <a:t>Niveaux national et infranational</a:t>
                      </a:r>
                      <a:endParaRPr sz="1050" u="none" cap="none" strike="noStrike">
                        <a:solidFill>
                          <a:schemeClr val="dk1"/>
                        </a:solidFill>
                      </a:endParaRPr>
                    </a:p>
                    <a:p>
                      <a:pPr indent="-285750" lvl="0" marL="285750" marR="0" rtl="0" algn="l">
                        <a:lnSpc>
                          <a:spcPct val="100000"/>
                        </a:lnSpc>
                        <a:spcBef>
                          <a:spcPts val="0"/>
                        </a:spcBef>
                        <a:spcAft>
                          <a:spcPts val="0"/>
                        </a:spcAft>
                        <a:buClr>
                          <a:schemeClr val="dk1"/>
                        </a:buClr>
                        <a:buSzPts val="1400"/>
                        <a:buFont typeface="Arial"/>
                        <a:buChar char="•"/>
                      </a:pPr>
                      <a:r>
                        <a:rPr b="1" lang="en-US" sz="1050">
                          <a:solidFill>
                            <a:schemeClr val="dk1"/>
                          </a:solidFill>
                        </a:rPr>
                        <a:t>Élevé pour les zones échantillonnées/modèles</a:t>
                      </a:r>
                      <a:endParaRPr sz="1050" u="none" cap="none" strike="noStrike">
                        <a:solidFill>
                          <a:schemeClr val="dk1"/>
                        </a:solidFill>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F2CF"/>
                    </a:solidFill>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b="1" lang="en-US" sz="1050">
                          <a:solidFill>
                            <a:schemeClr val="dk1"/>
                          </a:solidFill>
                        </a:rPr>
                        <a:t>Haut</a:t>
                      </a:r>
                      <a:endParaRPr sz="1050" u="none" cap="none" strike="noStrike">
                        <a:solidFill>
                          <a:schemeClr val="dk1"/>
                        </a:solidFill>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F2CF"/>
                    </a:solidFill>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b="1" lang="en-US" sz="1050">
                          <a:solidFill>
                            <a:schemeClr val="dk1"/>
                          </a:solidFill>
                        </a:rPr>
                        <a:t>En continu, en temps quasi-réel</a:t>
                      </a:r>
                      <a:endParaRPr sz="1050" u="none" cap="none" strike="noStrike">
                        <a:solidFill>
                          <a:schemeClr val="dk1"/>
                        </a:solidFill>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F2CF"/>
                    </a:solidFill>
                  </a:tcPr>
                </a:tc>
                <a:tc>
                  <a:txBody>
                    <a:bodyPr/>
                    <a:lstStyle/>
                    <a:p>
                      <a:pPr indent="-317500" lvl="0" marL="457200" rtl="0" algn="l">
                        <a:spcBef>
                          <a:spcPts val="0"/>
                        </a:spcBef>
                        <a:spcAft>
                          <a:spcPts val="0"/>
                        </a:spcAft>
                        <a:buClr>
                          <a:schemeClr val="dk1"/>
                        </a:buClr>
                        <a:buSzPts val="1400"/>
                        <a:buChar char="•"/>
                      </a:pPr>
                      <a:r>
                        <a:rPr b="1" lang="en-US" sz="1050">
                          <a:solidFill>
                            <a:schemeClr val="dk1"/>
                          </a:solidFill>
                        </a:rPr>
                        <a:t>Mortalité totale et par cause</a:t>
                      </a:r>
                      <a:endParaRPr b="1" sz="1050">
                        <a:solidFill>
                          <a:schemeClr val="dk1"/>
                        </a:solidFill>
                      </a:endParaRPr>
                    </a:p>
                    <a:p>
                      <a:pPr indent="0" lvl="0" marL="457200" marR="0" rtl="0" algn="l">
                        <a:lnSpc>
                          <a:spcPct val="100000"/>
                        </a:lnSpc>
                        <a:spcBef>
                          <a:spcPts val="0"/>
                        </a:spcBef>
                        <a:spcAft>
                          <a:spcPts val="0"/>
                        </a:spcAft>
                        <a:buNone/>
                      </a:pPr>
                      <a:r>
                        <a:t/>
                      </a:r>
                      <a:endParaRPr b="1" sz="1050">
                        <a:solidFill>
                          <a:schemeClr val="dk1"/>
                        </a:solidFill>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F2CF"/>
                    </a:solidFill>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b="1" lang="en-US" sz="1050">
                          <a:solidFill>
                            <a:schemeClr val="dk1"/>
                          </a:solidFill>
                        </a:rPr>
                        <a:t>Nécessite l'établissement et l'entretien de sites d'échantillonnage</a:t>
                      </a:r>
                      <a:endParaRPr sz="1050" u="none" cap="none" strike="noStrike">
                        <a:solidFill>
                          <a:schemeClr val="dk1"/>
                        </a:solidFill>
                      </a:endParaRPr>
                    </a:p>
                  </a:txBody>
                  <a:tcPr marT="87325" marB="87325" marR="87325" marL="87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F2CF"/>
                    </a:solidFill>
                  </a:tcPr>
                </a:tc>
              </a:tr>
            </a:tbl>
          </a:graphicData>
        </a:graphic>
      </p:graphicFrame>
      <p:sp>
        <p:nvSpPr>
          <p:cNvPr id="183" name="Google Shape;183;p9"/>
          <p:cNvSpPr txBox="1"/>
          <p:nvPr>
            <p:ph idx="1" type="body"/>
          </p:nvPr>
        </p:nvSpPr>
        <p:spPr>
          <a:xfrm>
            <a:off x="3645775" y="6651075"/>
            <a:ext cx="6483600" cy="512100"/>
          </a:xfrm>
          <a:prstGeom prst="rect">
            <a:avLst/>
          </a:prstGeom>
          <a:noFill/>
          <a:ln>
            <a:noFill/>
          </a:ln>
        </p:spPr>
        <p:txBody>
          <a:bodyPr anchorCtr="0" anchor="ctr" bIns="45700" lIns="91425" spcFirstLastPara="1" rIns="91425" wrap="square" tIns="45700">
            <a:noAutofit/>
          </a:bodyPr>
          <a:lstStyle/>
          <a:p>
            <a:pPr indent="-190500" lvl="0" marL="514350" rtl="0" algn="l">
              <a:lnSpc>
                <a:spcPct val="70000"/>
              </a:lnSpc>
              <a:spcBef>
                <a:spcPts val="0"/>
              </a:spcBef>
              <a:spcAft>
                <a:spcPts val="0"/>
              </a:spcAft>
              <a:buSzPts val="900"/>
              <a:buChar char="•"/>
            </a:pPr>
            <a:r>
              <a:rPr b="1" i="1" lang="en-US" sz="900"/>
              <a:t>Dresser la liste des alternatives actuelles (enquêtes auprès des ménages, recensement, estimations modélisées).</a:t>
            </a:r>
            <a:endParaRPr b="1" sz="900"/>
          </a:p>
          <a:p>
            <a:pPr indent="-190500" lvl="0" marL="514350" rtl="0" algn="l">
              <a:lnSpc>
                <a:spcPct val="70000"/>
              </a:lnSpc>
              <a:spcBef>
                <a:spcPts val="600"/>
              </a:spcBef>
              <a:spcAft>
                <a:spcPts val="0"/>
              </a:spcAft>
              <a:buSzPts val="900"/>
              <a:buChar char="•"/>
            </a:pPr>
            <a:r>
              <a:rPr b="1" i="1" lang="en-US" sz="900"/>
              <a:t>Souligner leurs faiblesses : peu fréquents, non représentatifs, absence de cause de décès.</a:t>
            </a:r>
            <a:endParaRPr b="1" sz="900"/>
          </a:p>
          <a:p>
            <a:pPr indent="-190500" lvl="0" marL="514350" rtl="0" algn="l">
              <a:lnSpc>
                <a:spcPct val="70000"/>
              </a:lnSpc>
              <a:spcBef>
                <a:spcPts val="600"/>
              </a:spcBef>
              <a:spcAft>
                <a:spcPts val="600"/>
              </a:spcAft>
              <a:buSzPts val="900"/>
              <a:buChar char="•"/>
            </a:pPr>
            <a:r>
              <a:rPr b="1" i="1" lang="en-US" sz="900"/>
              <a:t>Conclure en expliquant pourquoi le SRS comble cette lacune de manière unique.</a:t>
            </a:r>
            <a:endParaRPr b="1" sz="900"/>
          </a:p>
        </p:txBody>
      </p:sp>
      <p:sp>
        <p:nvSpPr>
          <p:cNvPr id="184" name="Google Shape;184;p9"/>
          <p:cNvSpPr txBox="1"/>
          <p:nvPr/>
        </p:nvSpPr>
        <p:spPr>
          <a:xfrm>
            <a:off x="-342464" y="149659"/>
            <a:ext cx="11635500" cy="245700"/>
          </a:xfrm>
          <a:prstGeom prst="rect">
            <a:avLst/>
          </a:prstGeom>
          <a:noFill/>
          <a:ln>
            <a:noFill/>
          </a:ln>
        </p:spPr>
        <p:txBody>
          <a:bodyPr anchorCtr="0" anchor="t" bIns="45700" lIns="91425" spcFirstLastPara="1" rIns="91425" wrap="square" tIns="45700">
            <a:spAutoFit/>
          </a:bodyPr>
          <a:lstStyle/>
          <a:p>
            <a:pPr indent="-228600" lvl="0" marL="690563" marR="0" rtl="0" algn="l">
              <a:lnSpc>
                <a:spcPct val="90000"/>
              </a:lnSpc>
              <a:spcBef>
                <a:spcPts val="0"/>
              </a:spcBef>
              <a:spcAft>
                <a:spcPts val="0"/>
              </a:spcAft>
              <a:buNone/>
            </a:pPr>
            <a:r>
              <a:rPr b="0" i="0" lang="en-US" sz="1100" u="none" cap="none" strike="noStrike">
                <a:solidFill>
                  <a:schemeClr val="dk1"/>
                </a:solidFill>
                <a:latin typeface="Arial"/>
                <a:ea typeface="Arial"/>
                <a:cs typeface="Arial"/>
                <a:sym typeface="Arial"/>
              </a:rPr>
              <a:t>[7] Setel, P., Weiss, W., &amp; Kwarah, W. (2023, October). A business case for a sample registration system (SRS) in Ghana [Slides presentation]. USAID; Data for Impact/Vital Strategies.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2025-08-11T11:08:33Z</dcterms:created>
  <dc:creator>Maryam Tavakkoli</dc:creator>
</cp:coreProperties>
</file>